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5"/>
  </p:notesMasterIdLst>
  <p:sldIdLst>
    <p:sldId id="643" r:id="rId2"/>
    <p:sldId id="611" r:id="rId3"/>
    <p:sldId id="613" r:id="rId4"/>
    <p:sldId id="614" r:id="rId5"/>
    <p:sldId id="615" r:id="rId6"/>
    <p:sldId id="616" r:id="rId7"/>
    <p:sldId id="617" r:id="rId8"/>
    <p:sldId id="618" r:id="rId9"/>
    <p:sldId id="619" r:id="rId10"/>
    <p:sldId id="620" r:id="rId11"/>
    <p:sldId id="621" r:id="rId12"/>
    <p:sldId id="622" r:id="rId13"/>
    <p:sldId id="623" r:id="rId14"/>
    <p:sldId id="629" r:id="rId15"/>
    <p:sldId id="625" r:id="rId16"/>
    <p:sldId id="626" r:id="rId17"/>
    <p:sldId id="627" r:id="rId18"/>
    <p:sldId id="628" r:id="rId19"/>
    <p:sldId id="630" r:id="rId20"/>
    <p:sldId id="631" r:id="rId21"/>
    <p:sldId id="632" r:id="rId22"/>
    <p:sldId id="633" r:id="rId23"/>
    <p:sldId id="634" r:id="rId24"/>
    <p:sldId id="635" r:id="rId25"/>
    <p:sldId id="636" r:id="rId26"/>
    <p:sldId id="637" r:id="rId27"/>
    <p:sldId id="638" r:id="rId28"/>
    <p:sldId id="639" r:id="rId29"/>
    <p:sldId id="640" r:id="rId30"/>
    <p:sldId id="641" r:id="rId31"/>
    <p:sldId id="642" r:id="rId32"/>
    <p:sldId id="659" r:id="rId33"/>
    <p:sldId id="648" r:id="rId34"/>
    <p:sldId id="644" r:id="rId35"/>
    <p:sldId id="645" r:id="rId36"/>
    <p:sldId id="650" r:id="rId37"/>
    <p:sldId id="651" r:id="rId38"/>
    <p:sldId id="649" r:id="rId39"/>
    <p:sldId id="652" r:id="rId40"/>
    <p:sldId id="654" r:id="rId41"/>
    <p:sldId id="653" r:id="rId42"/>
    <p:sldId id="657" r:id="rId43"/>
    <p:sldId id="655" r:id="rId44"/>
    <p:sldId id="656" r:id="rId45"/>
    <p:sldId id="646" r:id="rId46"/>
    <p:sldId id="658" r:id="rId47"/>
    <p:sldId id="647" r:id="rId48"/>
    <p:sldId id="660" r:id="rId49"/>
    <p:sldId id="661" r:id="rId50"/>
    <p:sldId id="662" r:id="rId51"/>
    <p:sldId id="663" r:id="rId52"/>
    <p:sldId id="664" r:id="rId53"/>
    <p:sldId id="665" r:id="rId54"/>
    <p:sldId id="666" r:id="rId55"/>
    <p:sldId id="667" r:id="rId56"/>
    <p:sldId id="668" r:id="rId57"/>
    <p:sldId id="669" r:id="rId58"/>
    <p:sldId id="670" r:id="rId59"/>
    <p:sldId id="671" r:id="rId60"/>
    <p:sldId id="672" r:id="rId61"/>
    <p:sldId id="673" r:id="rId62"/>
    <p:sldId id="674" r:id="rId63"/>
    <p:sldId id="675" r:id="rId64"/>
    <p:sldId id="676" r:id="rId65"/>
    <p:sldId id="677" r:id="rId66"/>
    <p:sldId id="678" r:id="rId67"/>
    <p:sldId id="679" r:id="rId68"/>
    <p:sldId id="680" r:id="rId69"/>
    <p:sldId id="681" r:id="rId70"/>
    <p:sldId id="682" r:id="rId71"/>
    <p:sldId id="683" r:id="rId72"/>
    <p:sldId id="684" r:id="rId73"/>
    <p:sldId id="685" r:id="rId74"/>
    <p:sldId id="686" r:id="rId75"/>
    <p:sldId id="687" r:id="rId76"/>
    <p:sldId id="688" r:id="rId77"/>
    <p:sldId id="689" r:id="rId78"/>
    <p:sldId id="690" r:id="rId79"/>
    <p:sldId id="691" r:id="rId80"/>
    <p:sldId id="692" r:id="rId81"/>
    <p:sldId id="693" r:id="rId82"/>
    <p:sldId id="694" r:id="rId83"/>
    <p:sldId id="695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otilde Maria Tamburu Shimabuco" initials="CMTS" lastIdx="1" clrIdx="0">
    <p:extLst>
      <p:ext uri="{19B8F6BF-5375-455C-9EA6-DF929625EA0E}">
        <p15:presenceInfo xmlns:p15="http://schemas.microsoft.com/office/powerpoint/2012/main" userId="Clotilde Maria Tamburu Shimabuc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93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347D7-30CC-4F70-908A-C80F05A896B1}" type="datetimeFigureOut">
              <a:rPr lang="pt-BR" smtClean="0"/>
              <a:t>02/01/2020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E2E6B-23C6-40D1-84A4-B8485DBC587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4143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B0DA-CD71-4953-B779-0DEE2F64495C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842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03C3-B181-4F1C-AA3E-81D1F467AE35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48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768A-26CC-4D7F-94CC-D6A720737613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859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313482" y="6140445"/>
            <a:ext cx="170691" cy="970507"/>
          </a:xfrm>
          <a:prstGeom prst="rect">
            <a:avLst/>
          </a:prstGeom>
        </p:spPr>
        <p:txBody>
          <a:bodyPr lIns="0" tIns="0" rIns="0" bIns="0"/>
          <a:lstStyle>
            <a:lvl1pPr>
              <a:defRPr sz="1182" b="0" i="0">
                <a:solidFill>
                  <a:schemeClr val="bg1"/>
                </a:solidFill>
                <a:latin typeface="Calibri Regular"/>
                <a:cs typeface="Calibri Regular"/>
              </a:defRPr>
            </a:lvl1pPr>
          </a:lstStyle>
          <a:p>
            <a:pPr marL="68737">
              <a:spcBef>
                <a:spcPts val="14"/>
              </a:spcBef>
            </a:pPr>
            <a:fld id="{81D60167-4931-47E6-BA6A-407CBD079E47}" type="slidenum">
              <a:rPr lang="en-US" spc="7" smtClean="0"/>
              <a:pPr marL="68737">
                <a:spcBef>
                  <a:spcPts val="14"/>
                </a:spcBef>
              </a:pPr>
              <a:t>‹nº›</a:t>
            </a:fld>
            <a:endParaRPr lang="en-US" spc="7" dirty="0"/>
          </a:p>
        </p:txBody>
      </p:sp>
    </p:spTree>
    <p:extLst>
      <p:ext uri="{BB962C8B-B14F-4D97-AF65-F5344CB8AC3E}">
        <p14:creationId xmlns:p14="http://schemas.microsoft.com/office/powerpoint/2010/main" val="124147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F967B-AEAE-425C-BCF6-12C583C65D06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819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7E9D-68AB-4778-B635-B60211578030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366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D7C69-61AA-48E6-8558-2755411B8DA7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3317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B83A-6EA3-40CE-9AD6-15F22F690AC7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702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D0487-4A2D-45E8-BF65-0F5AAEABFDC5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120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AAA2-B2FA-4843-B135-63A3FD60F8EB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343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DF7E-E1BA-4951-89EF-8C6D14EEE943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794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8EB43-4835-4ECD-8073-D1CC0C229EAD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279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D8A29-1336-403A-82A9-6DAC749FE57B}" type="datetime1">
              <a:rPr lang="pt-BR" smtClean="0"/>
              <a:t>02/01/2020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Coordenadoria de Operações e Monitoria  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FA128-C256-4272-A967-32C5251967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437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2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1841689" y="5013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3150762" y="6171685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1" y="1668133"/>
            <a:ext cx="6702380" cy="29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8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49715" y="6266307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r="947"/>
          <a:stretch/>
        </p:blipFill>
        <p:spPr>
          <a:xfrm>
            <a:off x="94088" y="269526"/>
            <a:ext cx="3494988" cy="6086825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3530600" y="4318000"/>
            <a:ext cx="698500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229100" y="4133334"/>
            <a:ext cx="3340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Assinatura do cliente.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3606990" y="5182402"/>
            <a:ext cx="698500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323404" y="4840787"/>
            <a:ext cx="43506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Foto da folha com data, assinatura do cliente, com RG em cima da folha e número do telefone preenchido no cadastro.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615004" y="4181817"/>
            <a:ext cx="787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2.8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718652" y="5207802"/>
            <a:ext cx="6986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2.9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664489" y="5851359"/>
            <a:ext cx="787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17" name="Seta para a Direita 16"/>
          <p:cNvSpPr/>
          <p:nvPr/>
        </p:nvSpPr>
        <p:spPr>
          <a:xfrm>
            <a:off x="3606990" y="5987541"/>
            <a:ext cx="698500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4468307" y="5876758"/>
            <a:ext cx="4350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Para salvar os dados primários do cadastro.</a:t>
            </a:r>
          </a:p>
        </p:txBody>
      </p:sp>
    </p:spTree>
    <p:extLst>
      <p:ext uri="{BB962C8B-B14F-4D97-AF65-F5344CB8AC3E}">
        <p14:creationId xmlns:p14="http://schemas.microsoft.com/office/powerpoint/2010/main" val="126392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439814" y="6044380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" t="4634" r="2568"/>
          <a:stretch/>
        </p:blipFill>
        <p:spPr>
          <a:xfrm>
            <a:off x="182419" y="444500"/>
            <a:ext cx="3335481" cy="57231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</p:pic>
      <p:sp>
        <p:nvSpPr>
          <p:cNvPr id="6" name="Seta para a Direita 5"/>
          <p:cNvSpPr/>
          <p:nvPr/>
        </p:nvSpPr>
        <p:spPr>
          <a:xfrm>
            <a:off x="3389778" y="5509807"/>
            <a:ext cx="1143743" cy="13774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635500" y="5417095"/>
            <a:ext cx="3413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Clicar no menu.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048000" y="5029200"/>
            <a:ext cx="50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28598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559678" y="6248912"/>
            <a:ext cx="23943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r="288"/>
          <a:stretch/>
        </p:blipFill>
        <p:spPr>
          <a:xfrm>
            <a:off x="153115" y="355333"/>
            <a:ext cx="3401532" cy="5873713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3554647" y="2870200"/>
            <a:ext cx="1016952" cy="165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660360" y="2791167"/>
            <a:ext cx="34184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Selecionar a opção cadastro.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933829" y="2635906"/>
            <a:ext cx="50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3.2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930664" y="3198625"/>
            <a:ext cx="50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3.3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930664" y="3761344"/>
            <a:ext cx="50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3.4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930664" y="4335276"/>
            <a:ext cx="50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3.5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921487" y="4886782"/>
            <a:ext cx="50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3.6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985745" y="5449501"/>
            <a:ext cx="50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3.7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838700" y="3405463"/>
            <a:ext cx="33899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Não obrigatório.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3554647" y="3439240"/>
            <a:ext cx="1016952" cy="165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/>
          <p:cNvSpPr/>
          <p:nvPr/>
        </p:nvSpPr>
        <p:spPr>
          <a:xfrm>
            <a:off x="3566470" y="4100003"/>
            <a:ext cx="1016952" cy="165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4838700" y="4003559"/>
            <a:ext cx="33899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Depois de digitar o cadastro.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3542727" y="4638854"/>
            <a:ext cx="1016952" cy="165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4765959" y="4508823"/>
            <a:ext cx="36541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Depois de realizar o cadastro e os anexos.</a:t>
            </a:r>
          </a:p>
        </p:txBody>
      </p:sp>
      <p:sp>
        <p:nvSpPr>
          <p:cNvPr id="23" name="Seta para a Direita 22"/>
          <p:cNvSpPr/>
          <p:nvPr/>
        </p:nvSpPr>
        <p:spPr>
          <a:xfrm>
            <a:off x="3566470" y="5207894"/>
            <a:ext cx="1016952" cy="165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4706597" y="5156599"/>
            <a:ext cx="36541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Se o cliente desistir do cadastro.</a:t>
            </a:r>
          </a:p>
        </p:txBody>
      </p:sp>
      <p:sp>
        <p:nvSpPr>
          <p:cNvPr id="25" name="Seta para a Direita 24"/>
          <p:cNvSpPr/>
          <p:nvPr/>
        </p:nvSpPr>
        <p:spPr>
          <a:xfrm>
            <a:off x="3566470" y="5841978"/>
            <a:ext cx="1016952" cy="165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4765958" y="5795925"/>
            <a:ext cx="36541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Para fechar o menu.</a:t>
            </a:r>
          </a:p>
        </p:txBody>
      </p:sp>
    </p:spTree>
    <p:extLst>
      <p:ext uri="{BB962C8B-B14F-4D97-AF65-F5344CB8AC3E}">
        <p14:creationId xmlns:p14="http://schemas.microsoft.com/office/powerpoint/2010/main" val="41780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473876" y="6231150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28699" y="1310082"/>
            <a:ext cx="4140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Caso o cliente tenha smartphone, clicar em sim, se não tiver clique em não.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r="-42"/>
          <a:stretch/>
        </p:blipFill>
        <p:spPr>
          <a:xfrm>
            <a:off x="153575" y="216661"/>
            <a:ext cx="3349609" cy="582547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205462" y="293484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Preencher de acordo com os dados do cliente, se for cliente de grupo, selecionar a opção de grupo. </a:t>
            </a:r>
            <a:endParaRPr lang="pt-BR" sz="1500" dirty="0"/>
          </a:p>
        </p:txBody>
      </p:sp>
      <p:sp>
        <p:nvSpPr>
          <p:cNvPr id="12" name="Seta para a Direita 11"/>
          <p:cNvSpPr/>
          <p:nvPr/>
        </p:nvSpPr>
        <p:spPr>
          <a:xfrm>
            <a:off x="3503184" y="3069370"/>
            <a:ext cx="712206" cy="1449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a Direita 15"/>
          <p:cNvSpPr/>
          <p:nvPr/>
        </p:nvSpPr>
        <p:spPr>
          <a:xfrm>
            <a:off x="3503184" y="1617416"/>
            <a:ext cx="712206" cy="1449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>
            <a:off x="3552725" y="4436011"/>
            <a:ext cx="712206" cy="1235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4473876" y="4284643"/>
            <a:ext cx="4073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Qualquer documento válido com foto pode ser utilizado.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3552725" y="5068179"/>
            <a:ext cx="712206" cy="1134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473876" y="4928677"/>
            <a:ext cx="4303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Órgão que despachou o documento de identificação. EX: SSP</a:t>
            </a:r>
          </a:p>
        </p:txBody>
      </p:sp>
      <p:sp>
        <p:nvSpPr>
          <p:cNvPr id="22" name="Seta para a Direita 21"/>
          <p:cNvSpPr/>
          <p:nvPr/>
        </p:nvSpPr>
        <p:spPr>
          <a:xfrm>
            <a:off x="3552725" y="5791200"/>
            <a:ext cx="712206" cy="1109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4339669" y="5651757"/>
            <a:ext cx="43035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Estado que despachou o documento.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: SP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308100" y="1617416"/>
            <a:ext cx="10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3.8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08100" y="3069370"/>
            <a:ext cx="10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3.9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308100" y="4359741"/>
            <a:ext cx="10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4.0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308100" y="5020017"/>
            <a:ext cx="10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4.1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294979" y="5672993"/>
            <a:ext cx="10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4.2</a:t>
            </a:r>
          </a:p>
        </p:txBody>
      </p:sp>
    </p:spTree>
    <p:extLst>
      <p:ext uri="{BB962C8B-B14F-4D97-AF65-F5344CB8AC3E}">
        <p14:creationId xmlns:p14="http://schemas.microsoft.com/office/powerpoint/2010/main" val="24671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167046" y="6317366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 r="1564" b="10754"/>
          <a:stretch/>
        </p:blipFill>
        <p:spPr>
          <a:xfrm>
            <a:off x="65305" y="539234"/>
            <a:ext cx="3490695" cy="5874478"/>
          </a:xfrm>
          <a:prstGeom prst="rect">
            <a:avLst/>
          </a:prstGeom>
        </p:spPr>
      </p:pic>
      <p:sp>
        <p:nvSpPr>
          <p:cNvPr id="3" name="Seta para a Direita 2"/>
          <p:cNvSpPr/>
          <p:nvPr/>
        </p:nvSpPr>
        <p:spPr>
          <a:xfrm>
            <a:off x="3581378" y="2273300"/>
            <a:ext cx="647321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254078" y="2082800"/>
            <a:ext cx="46867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Data de emissão do documento de identificação.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440964" y="3270697"/>
            <a:ext cx="3213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Sexo do cliente.</a:t>
            </a:r>
          </a:p>
        </p:txBody>
      </p:sp>
      <p:sp>
        <p:nvSpPr>
          <p:cNvPr id="14" name="Seta para a Direita 13"/>
          <p:cNvSpPr/>
          <p:nvPr/>
        </p:nvSpPr>
        <p:spPr>
          <a:xfrm>
            <a:off x="3583645" y="4659259"/>
            <a:ext cx="647321" cy="660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310806" y="4507603"/>
            <a:ext cx="4160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Data de nascimento do proponente.</a:t>
            </a:r>
          </a:p>
        </p:txBody>
      </p:sp>
      <p:sp>
        <p:nvSpPr>
          <p:cNvPr id="16" name="Seta para a Direita 15"/>
          <p:cNvSpPr/>
          <p:nvPr/>
        </p:nvSpPr>
        <p:spPr>
          <a:xfrm>
            <a:off x="3553228" y="5351954"/>
            <a:ext cx="647321" cy="660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254078" y="5167288"/>
            <a:ext cx="46867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 não estiver preenchido no documento, deixar em branco.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3553228" y="6132700"/>
            <a:ext cx="647321" cy="660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4310806" y="5948034"/>
            <a:ext cx="4160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Obrigatório e de acordo com o documento</a:t>
            </a:r>
          </a:p>
        </p:txBody>
      </p: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F30119AA-6D44-456A-B2CC-B1A2362DA09E}"/>
              </a:ext>
            </a:extLst>
          </p:cNvPr>
          <p:cNvSpPr/>
          <p:nvPr/>
        </p:nvSpPr>
        <p:spPr>
          <a:xfrm>
            <a:off x="3569412" y="2718832"/>
            <a:ext cx="812088" cy="140914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810652" y="2164834"/>
            <a:ext cx="787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4.3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807009" y="2734796"/>
            <a:ext cx="787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4.4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841689" y="4509919"/>
            <a:ext cx="787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4.5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841689" y="5188506"/>
            <a:ext cx="787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4.6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841689" y="6004127"/>
            <a:ext cx="787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4.7</a:t>
            </a:r>
          </a:p>
        </p:txBody>
      </p:sp>
    </p:spTree>
    <p:extLst>
      <p:ext uri="{BB962C8B-B14F-4D97-AF65-F5344CB8AC3E}">
        <p14:creationId xmlns:p14="http://schemas.microsoft.com/office/powerpoint/2010/main" val="16401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419385" y="6194768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r="618" b="10926"/>
          <a:stretch/>
        </p:blipFill>
        <p:spPr>
          <a:xfrm>
            <a:off x="90930" y="955714"/>
            <a:ext cx="3430672" cy="52390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572000" y="3059094"/>
            <a:ext cx="4137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Caso seja casado, preencher de acordo com o regime descrito no certidão de casamento. </a:t>
            </a:r>
          </a:p>
        </p:txBody>
      </p:sp>
      <p:sp>
        <p:nvSpPr>
          <p:cNvPr id="13" name="Chave Direita 12"/>
          <p:cNvSpPr/>
          <p:nvPr/>
        </p:nvSpPr>
        <p:spPr>
          <a:xfrm>
            <a:off x="3569412" y="2584798"/>
            <a:ext cx="812088" cy="168240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>
            <a:off x="3508978" y="4547516"/>
            <a:ext cx="799699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4355781" y="4396554"/>
            <a:ext cx="3543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Quem assina a separação é o Juiz. </a:t>
            </a:r>
          </a:p>
        </p:txBody>
      </p:sp>
      <p:sp>
        <p:nvSpPr>
          <p:cNvPr id="23" name="Seta para a Direita 22"/>
          <p:cNvSpPr/>
          <p:nvPr/>
        </p:nvSpPr>
        <p:spPr>
          <a:xfrm>
            <a:off x="3556082" y="5617660"/>
            <a:ext cx="799699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4381285" y="5455853"/>
            <a:ext cx="3543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Separação de ambas as partes. 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4470044" y="1917700"/>
            <a:ext cx="41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as aqueles que nunca foram casados</a:t>
            </a:r>
            <a:r>
              <a:rPr lang="pt-BR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9" name="Seta para a Direita 28"/>
          <p:cNvSpPr/>
          <p:nvPr/>
        </p:nvSpPr>
        <p:spPr>
          <a:xfrm>
            <a:off x="3581801" y="2081726"/>
            <a:ext cx="799699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22">
            <a:extLst>
              <a:ext uri="{FF2B5EF4-FFF2-40B4-BE49-F238E27FC236}">
                <a16:creationId xmlns:a16="http://schemas.microsoft.com/office/drawing/2014/main" id="{27A28F32-D516-45FE-BDE7-7DF86E486C18}"/>
              </a:ext>
            </a:extLst>
          </p:cNvPr>
          <p:cNvSpPr/>
          <p:nvPr/>
        </p:nvSpPr>
        <p:spPr>
          <a:xfrm>
            <a:off x="3565874" y="5144116"/>
            <a:ext cx="799699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0EDC167-C510-415D-BFD6-7486E3E7D686}"/>
              </a:ext>
            </a:extLst>
          </p:cNvPr>
          <p:cNvSpPr txBox="1"/>
          <p:nvPr/>
        </p:nvSpPr>
        <p:spPr>
          <a:xfrm>
            <a:off x="4381500" y="4866669"/>
            <a:ext cx="4137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Selecionar em casos em que o proponente foi casado(a) e o cônjuge faleceu.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390839" y="2127445"/>
            <a:ext cx="901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4.8</a:t>
            </a:r>
          </a:p>
        </p:txBody>
      </p:sp>
    </p:spTree>
    <p:extLst>
      <p:ext uri="{BB962C8B-B14F-4D97-AF65-F5344CB8AC3E}">
        <p14:creationId xmlns:p14="http://schemas.microsoft.com/office/powerpoint/2010/main" val="82179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119943" y="6319636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928057" y="1928016"/>
            <a:ext cx="49214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Caso tenha ensino superior, descrever qual a formação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2" r="3611" b="10184"/>
          <a:stretch/>
        </p:blipFill>
        <p:spPr>
          <a:xfrm>
            <a:off x="175548" y="444499"/>
            <a:ext cx="3253452" cy="591185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>
            <a:off x="3507830" y="2044700"/>
            <a:ext cx="400998" cy="139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>
            <a:off x="3554933" y="3829049"/>
            <a:ext cx="400998" cy="139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955931" y="3691053"/>
            <a:ext cx="49214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País de nascimento.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3550500" y="4557888"/>
            <a:ext cx="400998" cy="139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911499" y="4443072"/>
            <a:ext cx="49214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Cidade onde nasceu.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: Osasco SP</a:t>
            </a:r>
          </a:p>
        </p:txBody>
      </p:sp>
      <p:sp>
        <p:nvSpPr>
          <p:cNvPr id="17" name="Seta para a Direita 16"/>
          <p:cNvSpPr/>
          <p:nvPr/>
        </p:nvSpPr>
        <p:spPr>
          <a:xfrm>
            <a:off x="3562454" y="5283671"/>
            <a:ext cx="400998" cy="139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4015355" y="5205941"/>
            <a:ext cx="4921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Número do telefone do proponente digitado no primeiro passo do cadastro. </a:t>
            </a:r>
            <a:r>
              <a:rPr lang="pt-BR" sz="1500" dirty="0" err="1">
                <a:solidFill>
                  <a:schemeClr val="bg1"/>
                </a:solidFill>
              </a:rPr>
              <a:t>Ref</a:t>
            </a:r>
            <a:r>
              <a:rPr lang="pt-BR" sz="1500" dirty="0">
                <a:solidFill>
                  <a:schemeClr val="bg1"/>
                </a:solidFill>
              </a:rPr>
              <a:t> ao campo  1.7</a:t>
            </a:r>
          </a:p>
        </p:txBody>
      </p:sp>
      <p:sp>
        <p:nvSpPr>
          <p:cNvPr id="19" name="Seta para a Direita 18"/>
          <p:cNvSpPr/>
          <p:nvPr/>
        </p:nvSpPr>
        <p:spPr>
          <a:xfrm>
            <a:off x="3507830" y="5974530"/>
            <a:ext cx="400998" cy="139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3908828" y="5882797"/>
            <a:ext cx="49214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Não obrigatório.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83942F-5CEB-491D-93DB-7103BEA87413}"/>
              </a:ext>
            </a:extLst>
          </p:cNvPr>
          <p:cNvSpPr txBox="1"/>
          <p:nvPr/>
        </p:nvSpPr>
        <p:spPr>
          <a:xfrm>
            <a:off x="3928057" y="2926858"/>
            <a:ext cx="393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sz="1500" dirty="0">
                <a:solidFill>
                  <a:schemeClr val="bg1"/>
                </a:solidFill>
              </a:rPr>
              <a:t>preencher mês e ano de conclusão.</a:t>
            </a:r>
            <a:endParaRPr lang="pt-BR" sz="1500" dirty="0"/>
          </a:p>
        </p:txBody>
      </p:sp>
      <p:sp>
        <p:nvSpPr>
          <p:cNvPr id="21" name="Seta para a Direita 4">
            <a:extLst>
              <a:ext uri="{FF2B5EF4-FFF2-40B4-BE49-F238E27FC236}">
                <a16:creationId xmlns:a16="http://schemas.microsoft.com/office/drawing/2014/main" id="{93AD54D1-3748-4E2B-B902-97060E496975}"/>
              </a:ext>
            </a:extLst>
          </p:cNvPr>
          <p:cNvSpPr/>
          <p:nvPr/>
        </p:nvSpPr>
        <p:spPr>
          <a:xfrm>
            <a:off x="3550500" y="3033156"/>
            <a:ext cx="400998" cy="139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356899" y="2022817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4.9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385681" y="3004629"/>
            <a:ext cx="9984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5.0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417382" y="3667776"/>
            <a:ext cx="7854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5.1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411153" y="4435599"/>
            <a:ext cx="690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5.2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406164" y="5159775"/>
            <a:ext cx="7854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5.3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2415469" y="5902159"/>
            <a:ext cx="742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21259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23320" y="6266307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333" r="-371"/>
          <a:stretch/>
        </p:blipFill>
        <p:spPr>
          <a:xfrm>
            <a:off x="207875" y="399757"/>
            <a:ext cx="3259225" cy="5861343"/>
          </a:xfrm>
          <a:prstGeom prst="rect">
            <a:avLst/>
          </a:prstGeom>
        </p:spPr>
      </p:pic>
      <p:sp>
        <p:nvSpPr>
          <p:cNvPr id="5" name="Botão de ação: Personalizar 4">
            <a:hlinkClick r:id="" action="ppaction://noaction" highlightClick="1"/>
          </p:cNvPr>
          <p:cNvSpPr/>
          <p:nvPr/>
        </p:nvSpPr>
        <p:spPr>
          <a:xfrm>
            <a:off x="207875" y="1511300"/>
            <a:ext cx="3259225" cy="1219200"/>
          </a:xfrm>
          <a:prstGeom prst="actionButtonBlank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228699" y="4006334"/>
            <a:ext cx="3276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Tipo do imóvel onde reside.</a:t>
            </a:r>
          </a:p>
        </p:txBody>
      </p:sp>
      <p:sp>
        <p:nvSpPr>
          <p:cNvPr id="11" name="Chave Direita 10"/>
          <p:cNvSpPr/>
          <p:nvPr/>
        </p:nvSpPr>
        <p:spPr>
          <a:xfrm>
            <a:off x="3467100" y="3162300"/>
            <a:ext cx="342900" cy="2057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>
            <a:off x="3410719" y="5840318"/>
            <a:ext cx="761599" cy="1049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237651" y="5614677"/>
            <a:ext cx="4512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Desde quando mora nesse endereço, preencher com mês e ano.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532687" y="2784817"/>
            <a:ext cx="609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5.5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789758" y="5827618"/>
            <a:ext cx="7854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5.6</a:t>
            </a:r>
          </a:p>
        </p:txBody>
      </p:sp>
    </p:spTree>
    <p:extLst>
      <p:ext uri="{BB962C8B-B14F-4D97-AF65-F5344CB8AC3E}">
        <p14:creationId xmlns:p14="http://schemas.microsoft.com/office/powerpoint/2010/main" val="17794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58620" y="-47457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235700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t="3099" r="1108" b="8335"/>
          <a:stretch/>
        </p:blipFill>
        <p:spPr>
          <a:xfrm>
            <a:off x="134819" y="508000"/>
            <a:ext cx="3332282" cy="572770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3477596" y="2177813"/>
            <a:ext cx="546100" cy="827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083099" y="2011731"/>
            <a:ext cx="3543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Nome do cônjuge</a:t>
            </a:r>
          </a:p>
        </p:txBody>
      </p:sp>
      <p:sp>
        <p:nvSpPr>
          <p:cNvPr id="14" name="Seta para a Direita 13"/>
          <p:cNvSpPr/>
          <p:nvPr/>
        </p:nvSpPr>
        <p:spPr>
          <a:xfrm>
            <a:off x="3502050" y="2927113"/>
            <a:ext cx="546100" cy="954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083099" y="2790190"/>
            <a:ext cx="3543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Data de nascimento do cônjuge</a:t>
            </a:r>
          </a:p>
        </p:txBody>
      </p:sp>
      <p:sp>
        <p:nvSpPr>
          <p:cNvPr id="17" name="Seta para a Direita 16"/>
          <p:cNvSpPr/>
          <p:nvPr/>
        </p:nvSpPr>
        <p:spPr>
          <a:xfrm>
            <a:off x="3467101" y="3603269"/>
            <a:ext cx="546100" cy="954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4076299" y="3441686"/>
            <a:ext cx="3550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Data de nascimento do cônjuge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103914" y="2053590"/>
            <a:ext cx="563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5.7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103914" y="2723161"/>
            <a:ext cx="563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103914" y="3398104"/>
            <a:ext cx="5630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5.9</a:t>
            </a:r>
          </a:p>
        </p:txBody>
      </p:sp>
    </p:spTree>
    <p:extLst>
      <p:ext uri="{BB962C8B-B14F-4D97-AF65-F5344CB8AC3E}">
        <p14:creationId xmlns:p14="http://schemas.microsoft.com/office/powerpoint/2010/main" val="26836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28699" y="6044380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r="947"/>
          <a:stretch/>
        </p:blipFill>
        <p:spPr>
          <a:xfrm>
            <a:off x="129763" y="470254"/>
            <a:ext cx="3426237" cy="5921539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3556000" y="1993900"/>
            <a:ext cx="5588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28699" y="1854200"/>
            <a:ext cx="223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Nome da referência</a:t>
            </a:r>
          </a:p>
        </p:txBody>
      </p:sp>
      <p:sp>
        <p:nvSpPr>
          <p:cNvPr id="17" name="Seta para a Direita 16"/>
          <p:cNvSpPr/>
          <p:nvPr/>
        </p:nvSpPr>
        <p:spPr>
          <a:xfrm>
            <a:off x="3556000" y="2667000"/>
            <a:ext cx="5588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4228698" y="2528053"/>
            <a:ext cx="439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Número de telefone da primeira referência</a:t>
            </a:r>
          </a:p>
        </p:txBody>
      </p:sp>
      <p:sp>
        <p:nvSpPr>
          <p:cNvPr id="19" name="Seta para a Direita 18"/>
          <p:cNvSpPr/>
          <p:nvPr/>
        </p:nvSpPr>
        <p:spPr>
          <a:xfrm>
            <a:off x="3556000" y="3317240"/>
            <a:ext cx="5588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4190398" y="3155433"/>
            <a:ext cx="362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Nome da segunda referência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114800" y="3857804"/>
            <a:ext cx="471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Número de telefone da segunda referência</a:t>
            </a:r>
          </a:p>
        </p:txBody>
      </p:sp>
      <p:sp>
        <p:nvSpPr>
          <p:cNvPr id="22" name="Seta para a Direita 21"/>
          <p:cNvSpPr/>
          <p:nvPr/>
        </p:nvSpPr>
        <p:spPr>
          <a:xfrm>
            <a:off x="3568399" y="4042470"/>
            <a:ext cx="5588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813142" y="5187555"/>
            <a:ext cx="4716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OBS: Celular devem tem conter 11 dígitos com o DDD e fixo 10 com dígitos.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05000" y="1854200"/>
            <a:ext cx="723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6.0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905000" y="2574220"/>
            <a:ext cx="723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6.1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905000" y="3155657"/>
            <a:ext cx="723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6.2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897121" y="3857804"/>
            <a:ext cx="723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6.3</a:t>
            </a:r>
          </a:p>
        </p:txBody>
      </p:sp>
    </p:spTree>
    <p:extLst>
      <p:ext uri="{BB962C8B-B14F-4D97-AF65-F5344CB8AC3E}">
        <p14:creationId xmlns:p14="http://schemas.microsoft.com/office/powerpoint/2010/main" val="279342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799437" y="9712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1" t="3655"/>
          <a:stretch/>
        </p:blipFill>
        <p:spPr>
          <a:xfrm>
            <a:off x="158337" y="273432"/>
            <a:ext cx="3327399" cy="594956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427945" y="3272893"/>
            <a:ext cx="43267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logar é necessário inserir os dados de acesso.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228699" y="6081641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377325" y="2750235"/>
            <a:ext cx="7231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427279" y="3321421"/>
            <a:ext cx="7231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3" name="Chave Direita 2"/>
          <p:cNvSpPr/>
          <p:nvPr/>
        </p:nvSpPr>
        <p:spPr>
          <a:xfrm>
            <a:off x="3263900" y="2897149"/>
            <a:ext cx="964799" cy="1014451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7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115270" y="6262031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946527" y="1336437"/>
            <a:ext cx="4921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Dados de onde trabalho é só caso o cliente tenha registro na carteira de trabalho e queira declarar.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r="617" b="8518"/>
          <a:stretch/>
        </p:blipFill>
        <p:spPr>
          <a:xfrm>
            <a:off x="167941" y="453372"/>
            <a:ext cx="3347495" cy="5591008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>
            <a:off x="3515436" y="3756100"/>
            <a:ext cx="673100" cy="1571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297244" y="3244297"/>
            <a:ext cx="40339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Vendedor, de acordo com a tabela de ocupação.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297460" y="3585903"/>
            <a:ext cx="2654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Vendedor de comercio varejista ou vendedor pracista e caixeiro viajante.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97245" y="4370733"/>
            <a:ext cx="23616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Sem vinculo de emprego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400108" y="4993980"/>
            <a:ext cx="21558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Vendedor de bolsa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851320" y="2509437"/>
            <a:ext cx="2399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Exemplo de como preencher a ocupação:</a:t>
            </a:r>
          </a:p>
        </p:txBody>
      </p:sp>
      <p:sp>
        <p:nvSpPr>
          <p:cNvPr id="22" name="Seta para a Direita 21"/>
          <p:cNvSpPr/>
          <p:nvPr/>
        </p:nvSpPr>
        <p:spPr>
          <a:xfrm>
            <a:off x="3500924" y="3350410"/>
            <a:ext cx="673100" cy="1571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/>
          <p:cNvSpPr/>
          <p:nvPr/>
        </p:nvSpPr>
        <p:spPr>
          <a:xfrm>
            <a:off x="3531356" y="5078275"/>
            <a:ext cx="673100" cy="1571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/>
          <p:cNvSpPr/>
          <p:nvPr/>
        </p:nvSpPr>
        <p:spPr>
          <a:xfrm>
            <a:off x="3531356" y="4454838"/>
            <a:ext cx="673100" cy="117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a Direita 24"/>
          <p:cNvSpPr/>
          <p:nvPr/>
        </p:nvSpPr>
        <p:spPr>
          <a:xfrm>
            <a:off x="3515436" y="5804504"/>
            <a:ext cx="673100" cy="1571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4293218" y="5734145"/>
            <a:ext cx="26585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Valor da renda do cliente.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795746" y="1890435"/>
            <a:ext cx="642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6.4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795746" y="2624853"/>
            <a:ext cx="642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6.5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1841688" y="3277033"/>
            <a:ext cx="642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6.6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1841688" y="3653733"/>
            <a:ext cx="642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6.7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1841688" y="4268676"/>
            <a:ext cx="642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6.8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1841688" y="4911754"/>
            <a:ext cx="642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6.9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1888661" y="5638445"/>
            <a:ext cx="642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7.0</a:t>
            </a:r>
          </a:p>
        </p:txBody>
      </p:sp>
    </p:spTree>
    <p:extLst>
      <p:ext uri="{BB962C8B-B14F-4D97-AF65-F5344CB8AC3E}">
        <p14:creationId xmlns:p14="http://schemas.microsoft.com/office/powerpoint/2010/main" val="23421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25564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439814" y="6044380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r="-42"/>
          <a:stretch/>
        </p:blipFill>
        <p:spPr>
          <a:xfrm>
            <a:off x="191905" y="591773"/>
            <a:ext cx="3299567" cy="5674379"/>
          </a:xfrm>
          <a:prstGeom prst="rect">
            <a:avLst/>
          </a:prstGeom>
        </p:spPr>
      </p:pic>
      <p:sp>
        <p:nvSpPr>
          <p:cNvPr id="16" name="Seta para a Direita 15"/>
          <p:cNvSpPr/>
          <p:nvPr/>
        </p:nvSpPr>
        <p:spPr>
          <a:xfrm>
            <a:off x="3276600" y="2260600"/>
            <a:ext cx="665093" cy="88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3941693" y="2120384"/>
            <a:ext cx="40085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Nesse campo é quantidade de meses.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: 12 meses</a:t>
            </a:r>
          </a:p>
        </p:txBody>
      </p:sp>
      <p:sp>
        <p:nvSpPr>
          <p:cNvPr id="23" name="Seta para a Direita 22"/>
          <p:cNvSpPr/>
          <p:nvPr/>
        </p:nvSpPr>
        <p:spPr>
          <a:xfrm>
            <a:off x="3276600" y="2905215"/>
            <a:ext cx="665093" cy="88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4040619" y="2717116"/>
            <a:ext cx="44556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O período deve ser preenchido com o mês atual de referência, porém com um ano anterior.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 12/2018.</a:t>
            </a:r>
          </a:p>
        </p:txBody>
      </p:sp>
      <p:sp>
        <p:nvSpPr>
          <p:cNvPr id="27" name="Seta para a Direita 26"/>
          <p:cNvSpPr/>
          <p:nvPr/>
        </p:nvSpPr>
        <p:spPr>
          <a:xfrm>
            <a:off x="3254879" y="3529313"/>
            <a:ext cx="665093" cy="88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4040618" y="3414975"/>
            <a:ext cx="4646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Sempre preencher com um mês antes ao que assinou, ou seja, sempre deve ser o mês fechado. EX: 11/2019.</a:t>
            </a:r>
          </a:p>
        </p:txBody>
      </p:sp>
      <p:sp>
        <p:nvSpPr>
          <p:cNvPr id="30" name="Seta para a Direita 29"/>
          <p:cNvSpPr/>
          <p:nvPr/>
        </p:nvSpPr>
        <p:spPr>
          <a:xfrm>
            <a:off x="3243735" y="4184734"/>
            <a:ext cx="665093" cy="88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4132517" y="4110275"/>
            <a:ext cx="4096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</a:rPr>
              <a:t>Mesma informada na descrição da ocupação. </a:t>
            </a:r>
          </a:p>
          <a:p>
            <a:pPr algn="ctr"/>
            <a:r>
              <a:rPr lang="pt-BR" sz="1500" dirty="0" err="1">
                <a:solidFill>
                  <a:schemeClr val="bg1"/>
                </a:solidFill>
              </a:rPr>
              <a:t>Ref</a:t>
            </a:r>
            <a:r>
              <a:rPr lang="pt-BR" sz="1500" dirty="0">
                <a:solidFill>
                  <a:schemeClr val="bg1"/>
                </a:solidFill>
              </a:rPr>
              <a:t> ao campo 6.9 </a:t>
            </a:r>
          </a:p>
        </p:txBody>
      </p:sp>
      <p:sp>
        <p:nvSpPr>
          <p:cNvPr id="33" name="Seta para a Direita 32"/>
          <p:cNvSpPr/>
          <p:nvPr/>
        </p:nvSpPr>
        <p:spPr>
          <a:xfrm>
            <a:off x="3303835" y="4776496"/>
            <a:ext cx="665093" cy="88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3968928" y="4704323"/>
            <a:ext cx="33786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Valor máximo de até R$ </a:t>
            </a:r>
            <a:r>
              <a:rPr lang="pt-BR" sz="1500" b="1" dirty="0">
                <a:solidFill>
                  <a:schemeClr val="bg1"/>
                </a:solidFill>
              </a:rPr>
              <a:t>2.379,98</a:t>
            </a:r>
            <a:endParaRPr lang="pt-BR" sz="15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2040441" y="2075934"/>
            <a:ext cx="81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7.1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007937" y="2788082"/>
            <a:ext cx="81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7.2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2040441" y="3367730"/>
            <a:ext cx="81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7.3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1978081" y="4023151"/>
            <a:ext cx="81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7.4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2040441" y="4678572"/>
            <a:ext cx="81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7.5</a:t>
            </a:r>
          </a:p>
        </p:txBody>
      </p:sp>
    </p:spTree>
    <p:extLst>
      <p:ext uri="{BB962C8B-B14F-4D97-AF65-F5344CB8AC3E}">
        <p14:creationId xmlns:p14="http://schemas.microsoft.com/office/powerpoint/2010/main" val="130043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25564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007029" y="6311900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r="1605"/>
          <a:stretch/>
        </p:blipFill>
        <p:spPr>
          <a:xfrm>
            <a:off x="195889" y="399757"/>
            <a:ext cx="3291599" cy="5912143"/>
          </a:xfrm>
          <a:prstGeom prst="rect">
            <a:avLst/>
          </a:prstGeom>
        </p:spPr>
      </p:pic>
      <p:sp>
        <p:nvSpPr>
          <p:cNvPr id="4" name="Seta para a Direita 3"/>
          <p:cNvSpPr/>
          <p:nvPr/>
        </p:nvSpPr>
        <p:spPr>
          <a:xfrm>
            <a:off x="3496913" y="1892300"/>
            <a:ext cx="640012" cy="889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228698" y="1519535"/>
            <a:ext cx="360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Usar o calendário para descrever o início da atividade.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333775" y="3368123"/>
            <a:ext cx="3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Onde a atividade é exercida. 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4228698" y="5532827"/>
            <a:ext cx="36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Qual o tipo de imóvel.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3496913" y="5156200"/>
            <a:ext cx="640012" cy="11557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Direita 9"/>
          <p:cNvSpPr/>
          <p:nvPr/>
        </p:nvSpPr>
        <p:spPr>
          <a:xfrm>
            <a:off x="3496913" y="2769577"/>
            <a:ext cx="640012" cy="151032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993900" y="1842701"/>
            <a:ext cx="889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7.6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976982" y="2219363"/>
            <a:ext cx="81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7.7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993900" y="4808235"/>
            <a:ext cx="81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7.8</a:t>
            </a:r>
          </a:p>
        </p:txBody>
      </p:sp>
    </p:spTree>
    <p:extLst>
      <p:ext uri="{BB962C8B-B14F-4D97-AF65-F5344CB8AC3E}">
        <p14:creationId xmlns:p14="http://schemas.microsoft.com/office/powerpoint/2010/main" val="304329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9400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28699" y="6044380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288"/>
          <a:stretch/>
        </p:blipFill>
        <p:spPr>
          <a:xfrm>
            <a:off x="197039" y="587542"/>
            <a:ext cx="3289300" cy="5456838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4470400" y="2032000"/>
            <a:ext cx="384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Para aqueles que não possuem comprovante de endereço no nome ou nome dos pais ou cônjuge é necessário preencher a declaração de endereço. </a:t>
            </a:r>
          </a:p>
        </p:txBody>
      </p:sp>
      <p:sp>
        <p:nvSpPr>
          <p:cNvPr id="12" name="Chave Direita 11"/>
          <p:cNvSpPr/>
          <p:nvPr/>
        </p:nvSpPr>
        <p:spPr>
          <a:xfrm>
            <a:off x="3486339" y="2032001"/>
            <a:ext cx="742360" cy="914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971800" y="1739900"/>
            <a:ext cx="5145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7.9</a:t>
            </a:r>
          </a:p>
        </p:txBody>
      </p:sp>
    </p:spTree>
    <p:extLst>
      <p:ext uri="{BB962C8B-B14F-4D97-AF65-F5344CB8AC3E}">
        <p14:creationId xmlns:p14="http://schemas.microsoft.com/office/powerpoint/2010/main" val="21823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9400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289390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r="1639"/>
          <a:stretch/>
        </p:blipFill>
        <p:spPr>
          <a:xfrm>
            <a:off x="151506" y="532953"/>
            <a:ext cx="3380366" cy="5696093"/>
          </a:xfrm>
          <a:prstGeom prst="rect">
            <a:avLst/>
          </a:prstGeom>
        </p:spPr>
      </p:pic>
      <p:sp>
        <p:nvSpPr>
          <p:cNvPr id="4" name="Seta para a Direita 3"/>
          <p:cNvSpPr/>
          <p:nvPr/>
        </p:nvSpPr>
        <p:spPr>
          <a:xfrm flipV="1">
            <a:off x="3550100" y="2146300"/>
            <a:ext cx="634621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228699" y="2018784"/>
            <a:ext cx="36803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Nome do declarante.</a:t>
            </a:r>
          </a:p>
        </p:txBody>
      </p:sp>
      <p:sp>
        <p:nvSpPr>
          <p:cNvPr id="14" name="Seta para a Direita 13"/>
          <p:cNvSpPr/>
          <p:nvPr/>
        </p:nvSpPr>
        <p:spPr>
          <a:xfrm>
            <a:off x="3559399" y="2819399"/>
            <a:ext cx="616021" cy="1270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228699" y="2761734"/>
            <a:ext cx="36803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CPF do Declarante.</a:t>
            </a:r>
          </a:p>
        </p:txBody>
      </p:sp>
      <p:sp>
        <p:nvSpPr>
          <p:cNvPr id="16" name="Seta para a Direita 15"/>
          <p:cNvSpPr/>
          <p:nvPr/>
        </p:nvSpPr>
        <p:spPr>
          <a:xfrm>
            <a:off x="3534628" y="4152857"/>
            <a:ext cx="616021" cy="1270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228699" y="3956692"/>
            <a:ext cx="3999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Data desde quando o cliente começou a residir nesse endereço. </a:t>
            </a:r>
          </a:p>
        </p:txBody>
      </p:sp>
      <p:sp>
        <p:nvSpPr>
          <p:cNvPr id="13" name="Chave Direita 12"/>
          <p:cNvSpPr/>
          <p:nvPr/>
        </p:nvSpPr>
        <p:spPr>
          <a:xfrm>
            <a:off x="3531872" y="4838657"/>
            <a:ext cx="643548" cy="1205723"/>
          </a:xfrm>
          <a:prstGeom prst="rightBrace">
            <a:avLst>
              <a:gd name="adj1" fmla="val 8333"/>
              <a:gd name="adj2" fmla="val 53228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228484" y="5219700"/>
            <a:ext cx="3175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Dados do endereço do cliente.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982148" y="2018784"/>
            <a:ext cx="86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8.0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982148" y="2657816"/>
            <a:ext cx="86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8.1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982148" y="4054774"/>
            <a:ext cx="86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8.2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982148" y="4677074"/>
            <a:ext cx="86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8.3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982148" y="5265867"/>
            <a:ext cx="86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8.4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002322" y="5915270"/>
            <a:ext cx="86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8.5</a:t>
            </a:r>
          </a:p>
        </p:txBody>
      </p:sp>
    </p:spTree>
    <p:extLst>
      <p:ext uri="{BB962C8B-B14F-4D97-AF65-F5344CB8AC3E}">
        <p14:creationId xmlns:p14="http://schemas.microsoft.com/office/powerpoint/2010/main" val="5891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9400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19343" y="6289390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r="1934"/>
          <a:stretch/>
        </p:blipFill>
        <p:spPr>
          <a:xfrm>
            <a:off x="220240" y="336551"/>
            <a:ext cx="3235631" cy="60198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07615" y="1620964"/>
            <a:ext cx="3248256" cy="2857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3714845" y="4380431"/>
            <a:ext cx="44907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</a:rPr>
              <a:t>Continuação do preenchimento da declaração de endereço.</a:t>
            </a:r>
          </a:p>
        </p:txBody>
      </p:sp>
      <p:cxnSp>
        <p:nvCxnSpPr>
          <p:cNvPr id="20" name="Conector Angulado 19"/>
          <p:cNvCxnSpPr/>
          <p:nvPr/>
        </p:nvCxnSpPr>
        <p:spPr>
          <a:xfrm flipV="1">
            <a:off x="2527300" y="4588181"/>
            <a:ext cx="1156079" cy="32671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do 24"/>
          <p:cNvCxnSpPr/>
          <p:nvPr/>
        </p:nvCxnSpPr>
        <p:spPr>
          <a:xfrm flipV="1">
            <a:off x="2983769" y="5217485"/>
            <a:ext cx="1156079" cy="32671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4178233" y="5042476"/>
            <a:ext cx="3721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Município de acordo com o Busca CEP.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4317070" y="5644084"/>
            <a:ext cx="3657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Assinatura do declarante.</a:t>
            </a:r>
          </a:p>
        </p:txBody>
      </p:sp>
      <p:cxnSp>
        <p:nvCxnSpPr>
          <p:cNvPr id="28" name="Conector Angulado 27"/>
          <p:cNvCxnSpPr/>
          <p:nvPr/>
        </p:nvCxnSpPr>
        <p:spPr>
          <a:xfrm flipV="1">
            <a:off x="3136806" y="5902327"/>
            <a:ext cx="1156079" cy="326719"/>
          </a:xfrm>
          <a:prstGeom prst="bentConnector3">
            <a:avLst>
              <a:gd name="adj1" fmla="val 489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1790700" y="4772847"/>
            <a:ext cx="736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8.6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768749" y="5439712"/>
            <a:ext cx="736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8.7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712607" y="6088044"/>
            <a:ext cx="736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8.8</a:t>
            </a:r>
          </a:p>
        </p:txBody>
      </p:sp>
    </p:spTree>
    <p:extLst>
      <p:ext uri="{BB962C8B-B14F-4D97-AF65-F5344CB8AC3E}">
        <p14:creationId xmlns:p14="http://schemas.microsoft.com/office/powerpoint/2010/main" val="108213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9400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28699" y="6044380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4" r="947"/>
          <a:stretch/>
        </p:blipFill>
        <p:spPr>
          <a:xfrm>
            <a:off x="168209" y="557261"/>
            <a:ext cx="3346960" cy="5762277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>
            <a:off x="3515169" y="2070100"/>
            <a:ext cx="863271" cy="101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508500" y="1968500"/>
            <a:ext cx="402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Se estiver tudo certo clicar em finalizar.</a:t>
            </a:r>
          </a:p>
        </p:txBody>
      </p:sp>
      <p:sp>
        <p:nvSpPr>
          <p:cNvPr id="23" name="Seta para a Direita 22"/>
          <p:cNvSpPr/>
          <p:nvPr/>
        </p:nvSpPr>
        <p:spPr>
          <a:xfrm>
            <a:off x="3524296" y="2480783"/>
            <a:ext cx="863271" cy="101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4508500" y="2397717"/>
            <a:ext cx="4020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Antes de finalizar você pode revisar para verificar se está tudo preenchido corretamente.</a:t>
            </a:r>
          </a:p>
        </p:txBody>
      </p:sp>
      <p:cxnSp>
        <p:nvCxnSpPr>
          <p:cNvPr id="13" name="Conector Angulado 12"/>
          <p:cNvCxnSpPr/>
          <p:nvPr/>
        </p:nvCxnSpPr>
        <p:spPr>
          <a:xfrm>
            <a:off x="3308225" y="3340909"/>
            <a:ext cx="1314575" cy="86279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4813300" y="3868908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Após finalizar clicar em cadastro.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168589" y="1599168"/>
            <a:ext cx="673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8.9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574752" y="3213100"/>
            <a:ext cx="6089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9.0</a:t>
            </a:r>
          </a:p>
        </p:txBody>
      </p:sp>
    </p:spTree>
    <p:extLst>
      <p:ext uri="{BB962C8B-B14F-4D97-AF65-F5344CB8AC3E}">
        <p14:creationId xmlns:p14="http://schemas.microsoft.com/office/powerpoint/2010/main" val="119677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9400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28699" y="6044380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r="618"/>
          <a:stretch/>
        </p:blipFill>
        <p:spPr>
          <a:xfrm>
            <a:off x="141789" y="568592"/>
            <a:ext cx="3399799" cy="5845120"/>
          </a:xfrm>
          <a:prstGeom prst="rect">
            <a:avLst/>
          </a:prstGeom>
        </p:spPr>
      </p:pic>
      <p:cxnSp>
        <p:nvCxnSpPr>
          <p:cNvPr id="11" name="Conector Angulado 10"/>
          <p:cNvCxnSpPr/>
          <p:nvPr/>
        </p:nvCxnSpPr>
        <p:spPr>
          <a:xfrm flipV="1">
            <a:off x="3327400" y="4775200"/>
            <a:ext cx="1524000" cy="126918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5130800" y="4508500"/>
            <a:ext cx="31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Depois de concluir a digitação dos dados, clicar no menu.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895600" y="5537200"/>
            <a:ext cx="533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9.1</a:t>
            </a:r>
          </a:p>
        </p:txBody>
      </p:sp>
    </p:spTree>
    <p:extLst>
      <p:ext uri="{BB962C8B-B14F-4D97-AF65-F5344CB8AC3E}">
        <p14:creationId xmlns:p14="http://schemas.microsoft.com/office/powerpoint/2010/main" val="289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9400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28699" y="6258777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203286" y="535880"/>
            <a:ext cx="3309315" cy="5687120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>
            <a:off x="3403600" y="4635500"/>
            <a:ext cx="825099" cy="127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228699" y="4522165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fazer os anexos, clique aqui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922564" y="3864132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9.2</a:t>
            </a:r>
          </a:p>
        </p:txBody>
      </p:sp>
      <p:sp>
        <p:nvSpPr>
          <p:cNvPr id="12" name="Seta para a Direita 11"/>
          <p:cNvSpPr/>
          <p:nvPr/>
        </p:nvSpPr>
        <p:spPr>
          <a:xfrm>
            <a:off x="3378549" y="4075440"/>
            <a:ext cx="825099" cy="127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4228699" y="3928675"/>
            <a:ext cx="340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Não é obrigatório.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921692" y="4392483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9.3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915460" y="4969661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9.4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896354" y="5500270"/>
            <a:ext cx="444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9.5</a:t>
            </a:r>
          </a:p>
        </p:txBody>
      </p:sp>
    </p:spTree>
    <p:extLst>
      <p:ext uri="{BB962C8B-B14F-4D97-AF65-F5344CB8AC3E}">
        <p14:creationId xmlns:p14="http://schemas.microsoft.com/office/powerpoint/2010/main" val="102340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-8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194768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" r="1617"/>
          <a:stretch/>
        </p:blipFill>
        <p:spPr>
          <a:xfrm>
            <a:off x="111597" y="461750"/>
            <a:ext cx="3460184" cy="5989223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3553712" y="2125825"/>
            <a:ext cx="6979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313687" y="1861234"/>
            <a:ext cx="4076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No máximo 02 fotos do comprovante de endereço.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228699" y="3701182"/>
            <a:ext cx="4076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No máximo 02 fotos do documento de identificação.</a:t>
            </a:r>
          </a:p>
        </p:txBody>
      </p:sp>
      <p:sp>
        <p:nvSpPr>
          <p:cNvPr id="16" name="Seta para a Direita 15"/>
          <p:cNvSpPr/>
          <p:nvPr/>
        </p:nvSpPr>
        <p:spPr>
          <a:xfrm flipV="1">
            <a:off x="3576631" y="3991132"/>
            <a:ext cx="652068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714500" y="1968500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9.6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841689" y="3829549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9.8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714500" y="2956047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9.7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816289" y="4789947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9.9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803589" y="5979409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10.0</a:t>
            </a:r>
          </a:p>
        </p:txBody>
      </p:sp>
    </p:spTree>
    <p:extLst>
      <p:ext uri="{BB962C8B-B14F-4D97-AF65-F5344CB8AC3E}">
        <p14:creationId xmlns:p14="http://schemas.microsoft.com/office/powerpoint/2010/main" val="258883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3956039" y="6248400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1375"/>
          <a:stretch/>
        </p:blipFill>
        <p:spPr>
          <a:xfrm>
            <a:off x="159620" y="266699"/>
            <a:ext cx="3439464" cy="598170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683379" y="1703234"/>
            <a:ext cx="4765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</a:rPr>
              <a:t>Após logar, no celular irá aparecer essa tela, selecionar </a:t>
            </a:r>
          </a:p>
          <a:p>
            <a:pPr algn="ctr"/>
            <a:r>
              <a:rPr lang="pt-BR" sz="1500" dirty="0">
                <a:solidFill>
                  <a:schemeClr val="bg1"/>
                </a:solidFill>
              </a:rPr>
              <a:t>“ CRIAR SERVIÇO”. </a:t>
            </a:r>
          </a:p>
        </p:txBody>
      </p:sp>
      <p:cxnSp>
        <p:nvCxnSpPr>
          <p:cNvPr id="12" name="Conector Angulado 11"/>
          <p:cNvCxnSpPr/>
          <p:nvPr/>
        </p:nvCxnSpPr>
        <p:spPr>
          <a:xfrm flipV="1">
            <a:off x="1231900" y="1879600"/>
            <a:ext cx="2676928" cy="11049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1346200" y="2274207"/>
            <a:ext cx="520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0.3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959230" y="347001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0.4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928846" y="1371722"/>
            <a:ext cx="593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0.5</a:t>
            </a:r>
          </a:p>
        </p:txBody>
      </p:sp>
      <p:sp>
        <p:nvSpPr>
          <p:cNvPr id="7" name="Seta para a Direita 6"/>
          <p:cNvSpPr/>
          <p:nvPr/>
        </p:nvSpPr>
        <p:spPr>
          <a:xfrm>
            <a:off x="3429380" y="1371626"/>
            <a:ext cx="79972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327396" y="1208662"/>
            <a:ext cx="39291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</a:rPr>
              <a:t>Clique aqui para verificar se possui OS’s a enviar</a:t>
            </a:r>
          </a:p>
        </p:txBody>
      </p:sp>
      <p:sp>
        <p:nvSpPr>
          <p:cNvPr id="16" name="Seta para a Direita 15"/>
          <p:cNvSpPr/>
          <p:nvPr/>
        </p:nvSpPr>
        <p:spPr>
          <a:xfrm>
            <a:off x="3496859" y="3968908"/>
            <a:ext cx="799720" cy="909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318675" y="3714768"/>
            <a:ext cx="435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Clique aqui para verificar se há OS’s  para corrigir ou cadastros concluídos</a:t>
            </a:r>
          </a:p>
        </p:txBody>
      </p:sp>
    </p:spTree>
    <p:extLst>
      <p:ext uri="{BB962C8B-B14F-4D97-AF65-F5344CB8AC3E}">
        <p14:creationId xmlns:p14="http://schemas.microsoft.com/office/powerpoint/2010/main" val="153295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6916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79249" y="6388557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1" r="2114"/>
          <a:stretch/>
        </p:blipFill>
        <p:spPr>
          <a:xfrm>
            <a:off x="110472" y="411499"/>
            <a:ext cx="3508982" cy="6081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7618" y="1475319"/>
            <a:ext cx="3564218" cy="1397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a Direita 5"/>
          <p:cNvSpPr/>
          <p:nvPr/>
        </p:nvSpPr>
        <p:spPr>
          <a:xfrm>
            <a:off x="3595127" y="3390900"/>
            <a:ext cx="633357" cy="127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318000" y="3175000"/>
            <a:ext cx="4406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Caso tenha declaração de endereço tirar foto do documento da declarante de endereço.</a:t>
            </a:r>
          </a:p>
        </p:txBody>
      </p:sp>
      <p:sp>
        <p:nvSpPr>
          <p:cNvPr id="17" name="Seta para a Direita 16"/>
          <p:cNvSpPr/>
          <p:nvPr/>
        </p:nvSpPr>
        <p:spPr>
          <a:xfrm>
            <a:off x="3605055" y="4356312"/>
            <a:ext cx="633357" cy="127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4279249" y="4215413"/>
            <a:ext cx="4406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Foto que comprove a atividade do cliente.</a:t>
            </a:r>
          </a:p>
        </p:txBody>
      </p:sp>
      <p:sp>
        <p:nvSpPr>
          <p:cNvPr id="19" name="Seta para a Direita 18"/>
          <p:cNvSpPr/>
          <p:nvPr/>
        </p:nvSpPr>
        <p:spPr>
          <a:xfrm>
            <a:off x="3567134" y="5255030"/>
            <a:ext cx="633357" cy="127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4279249" y="4997064"/>
            <a:ext cx="4406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Foto de certidão de casamento entre outros documentos.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352527" y="326733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10.1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84489" y="4276383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10.2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384489" y="5318530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10.3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311071" y="5984029"/>
            <a:ext cx="914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10.4</a:t>
            </a:r>
          </a:p>
        </p:txBody>
      </p:sp>
      <p:sp>
        <p:nvSpPr>
          <p:cNvPr id="24" name="Seta para a Direita 23"/>
          <p:cNvSpPr/>
          <p:nvPr/>
        </p:nvSpPr>
        <p:spPr>
          <a:xfrm>
            <a:off x="3592149" y="6027597"/>
            <a:ext cx="633357" cy="127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318000" y="5952259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Para finalizar os anexos, clique aqui. </a:t>
            </a:r>
          </a:p>
        </p:txBody>
      </p:sp>
    </p:spTree>
    <p:extLst>
      <p:ext uri="{BB962C8B-B14F-4D97-AF65-F5344CB8AC3E}">
        <p14:creationId xmlns:p14="http://schemas.microsoft.com/office/powerpoint/2010/main" val="1564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167046" y="6171685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4" r="618"/>
          <a:stretch/>
        </p:blipFill>
        <p:spPr>
          <a:xfrm>
            <a:off x="118978" y="399757"/>
            <a:ext cx="3445421" cy="5912143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3589398" y="5257800"/>
            <a:ext cx="639301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394200" y="5181600"/>
            <a:ext cx="2560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finalizar, clique aqui.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908182" y="3859895"/>
            <a:ext cx="698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10.5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908182" y="4433517"/>
            <a:ext cx="698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10.6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890683" y="5004713"/>
            <a:ext cx="698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10.7</a:t>
            </a:r>
          </a:p>
        </p:txBody>
      </p:sp>
    </p:spTree>
    <p:extLst>
      <p:ext uri="{BB962C8B-B14F-4D97-AF65-F5344CB8AC3E}">
        <p14:creationId xmlns:p14="http://schemas.microsoft.com/office/powerpoint/2010/main" val="341968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1841689" y="5013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Correção de cadastro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3150762" y="6171685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1" y="1668133"/>
            <a:ext cx="6702380" cy="29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14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Correção de cadastro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087435" y="6229047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541" r="739"/>
          <a:stretch/>
        </p:blipFill>
        <p:spPr>
          <a:xfrm>
            <a:off x="68053" y="386197"/>
            <a:ext cx="3525478" cy="6027516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3593531" y="2735581"/>
            <a:ext cx="54532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228699" y="2523490"/>
            <a:ext cx="3999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Devoluções para correção irá chegar na lista de serviço como “Corrigir”.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932634" y="2522221"/>
            <a:ext cx="622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0.1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977773" y="5580956"/>
            <a:ext cx="622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0.2</a:t>
            </a:r>
          </a:p>
        </p:txBody>
      </p:sp>
    </p:spTree>
    <p:extLst>
      <p:ext uri="{BB962C8B-B14F-4D97-AF65-F5344CB8AC3E}">
        <p14:creationId xmlns:p14="http://schemas.microsoft.com/office/powerpoint/2010/main" val="386832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Correção de cadastro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033437" y="6197812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7" r="711" b="-1"/>
          <a:stretch/>
        </p:blipFill>
        <p:spPr>
          <a:xfrm>
            <a:off x="190039" y="570540"/>
            <a:ext cx="3285994" cy="5627272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3378200" y="4673600"/>
            <a:ext cx="850499" cy="127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330700" y="4588217"/>
            <a:ext cx="2971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Clicar aqui.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867979" y="3805505"/>
            <a:ext cx="558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0.3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892901" y="4387861"/>
            <a:ext cx="622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0.4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897803" y="4891429"/>
            <a:ext cx="4991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17175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6608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Correção de cadastro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420359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3148"/>
          <a:stretch/>
        </p:blipFill>
        <p:spPr>
          <a:xfrm>
            <a:off x="242895" y="765302"/>
            <a:ext cx="3057171" cy="5279078"/>
          </a:xfrm>
          <a:prstGeom prst="rect">
            <a:avLst/>
          </a:prstGeom>
        </p:spPr>
      </p:pic>
      <p:sp>
        <p:nvSpPr>
          <p:cNvPr id="10" name="Botão de ação: Personalizar 9">
            <a:hlinkClick r:id="" action="ppaction://noaction" highlightClick="1"/>
          </p:cNvPr>
          <p:cNvSpPr/>
          <p:nvPr/>
        </p:nvSpPr>
        <p:spPr>
          <a:xfrm>
            <a:off x="1676400" y="3162300"/>
            <a:ext cx="1511300" cy="622300"/>
          </a:xfrm>
          <a:prstGeom prst="actionButtonBlan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>
            <a:off x="3295492" y="3429942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4068763" y="3270676"/>
            <a:ext cx="4601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A descrição da correção fica nesse campo.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137526" y="5377730"/>
            <a:ext cx="391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Clicar no botão menu para correção do campo solicitado.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755900" y="5605781"/>
            <a:ext cx="431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0.6</a:t>
            </a:r>
          </a:p>
        </p:txBody>
      </p:sp>
      <p:sp>
        <p:nvSpPr>
          <p:cNvPr id="16" name="Seta para a Direita 15"/>
          <p:cNvSpPr/>
          <p:nvPr/>
        </p:nvSpPr>
        <p:spPr>
          <a:xfrm>
            <a:off x="3295492" y="5680348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9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-8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Correção de cadastro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420359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832100" y="4394200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0.7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95171" y="5088193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0.8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63" r="-720"/>
          <a:stretch/>
        </p:blipFill>
        <p:spPr>
          <a:xfrm>
            <a:off x="121502" y="558396"/>
            <a:ext cx="3440374" cy="5892577"/>
          </a:xfrm>
          <a:prstGeom prst="rect">
            <a:avLst/>
          </a:prstGeom>
        </p:spPr>
      </p:pic>
      <p:sp>
        <p:nvSpPr>
          <p:cNvPr id="16" name="Seta para a Direita 15"/>
          <p:cNvSpPr/>
          <p:nvPr/>
        </p:nvSpPr>
        <p:spPr>
          <a:xfrm>
            <a:off x="3582139" y="2103050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841689" y="1918384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0.7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849441" y="2638351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0.8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355137" y="1961891"/>
            <a:ext cx="3873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NR original.</a:t>
            </a:r>
          </a:p>
        </p:txBody>
      </p:sp>
      <p:sp>
        <p:nvSpPr>
          <p:cNvPr id="23" name="Seta para a Direita 22"/>
          <p:cNvSpPr/>
          <p:nvPr/>
        </p:nvSpPr>
        <p:spPr>
          <a:xfrm>
            <a:off x="3607356" y="2799933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4355137" y="2634550"/>
            <a:ext cx="3873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CPF do cliente.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832100" y="3429000"/>
            <a:ext cx="558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0.9</a:t>
            </a:r>
          </a:p>
        </p:txBody>
      </p:sp>
      <p:sp>
        <p:nvSpPr>
          <p:cNvPr id="25" name="Seta para a Direita 24"/>
          <p:cNvSpPr/>
          <p:nvPr/>
        </p:nvSpPr>
        <p:spPr>
          <a:xfrm>
            <a:off x="3466388" y="3752165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4272177" y="3626356"/>
            <a:ext cx="4558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Informação sobre o motivo da devolução</a:t>
            </a:r>
          </a:p>
        </p:txBody>
      </p:sp>
    </p:spTree>
    <p:extLst>
      <p:ext uri="{BB962C8B-B14F-4D97-AF65-F5344CB8AC3E}">
        <p14:creationId xmlns:p14="http://schemas.microsoft.com/office/powerpoint/2010/main" val="270205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-8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Correção de cadastro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420359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832100" y="4394200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0.7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95171" y="5088193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0.8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841689" y="1918384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0.7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849441" y="2638351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0.8</a:t>
            </a:r>
          </a:p>
        </p:txBody>
      </p:sp>
      <p:sp>
        <p:nvSpPr>
          <p:cNvPr id="23" name="Seta para a Direita 22"/>
          <p:cNvSpPr/>
          <p:nvPr/>
        </p:nvSpPr>
        <p:spPr>
          <a:xfrm>
            <a:off x="3607356" y="2799933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4457700" y="2620950"/>
            <a:ext cx="1422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CPF do agente.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26" r="-76"/>
          <a:stretch/>
        </p:blipFill>
        <p:spPr>
          <a:xfrm>
            <a:off x="444841" y="470548"/>
            <a:ext cx="3162300" cy="5436361"/>
          </a:xfrm>
          <a:prstGeom prst="rect">
            <a:avLst/>
          </a:prstGeom>
        </p:spPr>
      </p:pic>
      <p:sp>
        <p:nvSpPr>
          <p:cNvPr id="18" name="Seta para a Direita 17"/>
          <p:cNvSpPr/>
          <p:nvPr/>
        </p:nvSpPr>
        <p:spPr>
          <a:xfrm>
            <a:off x="3645260" y="1312909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4457700" y="1144905"/>
            <a:ext cx="3873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Continuação da correção do cadastro. Necessário a assinatura do agente novamente.</a:t>
            </a:r>
          </a:p>
        </p:txBody>
      </p:sp>
      <p:sp>
        <p:nvSpPr>
          <p:cNvPr id="25" name="Seta para a Direita 24"/>
          <p:cNvSpPr/>
          <p:nvPr/>
        </p:nvSpPr>
        <p:spPr>
          <a:xfrm>
            <a:off x="3595123" y="5120543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4457700" y="4944652"/>
            <a:ext cx="3873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Data da criação da NR.</a:t>
            </a:r>
          </a:p>
        </p:txBody>
      </p:sp>
      <p:sp>
        <p:nvSpPr>
          <p:cNvPr id="27" name="Seta para a Direita 26"/>
          <p:cNvSpPr/>
          <p:nvPr/>
        </p:nvSpPr>
        <p:spPr>
          <a:xfrm>
            <a:off x="3575339" y="5571910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4375133" y="5430751"/>
            <a:ext cx="3873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Após a correção clicar aqui.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2511682" y="2712086"/>
            <a:ext cx="6252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1.0</a:t>
            </a:r>
          </a:p>
        </p:txBody>
      </p:sp>
      <p:sp>
        <p:nvSpPr>
          <p:cNvPr id="30" name="Seta para a Direita 29"/>
          <p:cNvSpPr/>
          <p:nvPr/>
        </p:nvSpPr>
        <p:spPr>
          <a:xfrm>
            <a:off x="3607356" y="3823126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4457700" y="3699440"/>
            <a:ext cx="2933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Assinatura do agente.</a:t>
            </a:r>
          </a:p>
        </p:txBody>
      </p:sp>
    </p:spTree>
    <p:extLst>
      <p:ext uri="{BB962C8B-B14F-4D97-AF65-F5344CB8AC3E}">
        <p14:creationId xmlns:p14="http://schemas.microsoft.com/office/powerpoint/2010/main" val="385525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-8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Correção de cadastro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420359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" b="-741"/>
          <a:stretch/>
        </p:blipFill>
        <p:spPr>
          <a:xfrm>
            <a:off x="196247" y="508294"/>
            <a:ext cx="3367630" cy="584805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958434" y="4436494"/>
            <a:ext cx="434416" cy="32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1.1</a:t>
            </a:r>
          </a:p>
        </p:txBody>
      </p:sp>
      <p:sp>
        <p:nvSpPr>
          <p:cNvPr id="17" name="Seta para a Direita 16"/>
          <p:cNvSpPr/>
          <p:nvPr/>
        </p:nvSpPr>
        <p:spPr>
          <a:xfrm>
            <a:off x="3569256" y="4630350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505052" y="4555782"/>
            <a:ext cx="42709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revisar o cadastro.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959586" y="4970117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/>
              <a:t>1.2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3525504" y="5206267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4390410" y="5104596"/>
            <a:ext cx="42709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cancelar a correção. </a:t>
            </a:r>
          </a:p>
        </p:txBody>
      </p:sp>
    </p:spTree>
    <p:extLst>
      <p:ext uri="{BB962C8B-B14F-4D97-AF65-F5344CB8AC3E}">
        <p14:creationId xmlns:p14="http://schemas.microsoft.com/office/powerpoint/2010/main" val="319240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-8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Correção de cadastro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420359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885516" y="4412755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1.1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79709" y="5088191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1.2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6" r="2885"/>
          <a:stretch/>
        </p:blipFill>
        <p:spPr>
          <a:xfrm>
            <a:off x="179679" y="602882"/>
            <a:ext cx="3324020" cy="5817477"/>
          </a:xfrm>
          <a:prstGeom prst="rect">
            <a:avLst/>
          </a:prstGeom>
        </p:spPr>
      </p:pic>
      <p:sp>
        <p:nvSpPr>
          <p:cNvPr id="18" name="Seta para a Direita 17"/>
          <p:cNvSpPr/>
          <p:nvPr/>
        </p:nvSpPr>
        <p:spPr>
          <a:xfrm>
            <a:off x="3582335" y="4810940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390844" y="4692864"/>
            <a:ext cx="4046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Não é obrigatório.</a:t>
            </a:r>
          </a:p>
        </p:txBody>
      </p:sp>
      <p:sp>
        <p:nvSpPr>
          <p:cNvPr id="22" name="Seta para a Direita 21"/>
          <p:cNvSpPr/>
          <p:nvPr/>
        </p:nvSpPr>
        <p:spPr>
          <a:xfrm>
            <a:off x="3624083" y="5411356"/>
            <a:ext cx="729873" cy="870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4483100" y="5279583"/>
            <a:ext cx="40463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Depois de revisar, deverá fazer os anexos.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22933" y="4649357"/>
            <a:ext cx="6239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1.3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922933" y="5249773"/>
            <a:ext cx="4836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1.4</a:t>
            </a:r>
          </a:p>
        </p:txBody>
      </p:sp>
    </p:spTree>
    <p:extLst>
      <p:ext uri="{BB962C8B-B14F-4D97-AF65-F5344CB8AC3E}">
        <p14:creationId xmlns:p14="http://schemas.microsoft.com/office/powerpoint/2010/main" val="18490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040700" y="6212610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-42"/>
          <a:stretch/>
        </p:blipFill>
        <p:spPr>
          <a:xfrm>
            <a:off x="187783" y="399757"/>
            <a:ext cx="3307597" cy="589944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13200" y="1536700"/>
            <a:ext cx="4817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Selecionar  a opção A. Cadastro.</a:t>
            </a:r>
          </a:p>
        </p:txBody>
      </p:sp>
      <p:cxnSp>
        <p:nvCxnSpPr>
          <p:cNvPr id="10" name="Conector Angulado 9"/>
          <p:cNvCxnSpPr>
            <a:endCxn id="6" idx="1"/>
          </p:cNvCxnSpPr>
          <p:nvPr/>
        </p:nvCxnSpPr>
        <p:spPr>
          <a:xfrm flipV="1">
            <a:off x="1879600" y="1698283"/>
            <a:ext cx="2133600" cy="204821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2286000" y="190603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0.6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374900" y="2572350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0.7	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387600" y="3261801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0.8	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74900" y="4205318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0.9	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400300" y="5068109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1.0	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413000" y="5795261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1.1	</a:t>
            </a:r>
          </a:p>
        </p:txBody>
      </p:sp>
    </p:spTree>
    <p:extLst>
      <p:ext uri="{BB962C8B-B14F-4D97-AF65-F5344CB8AC3E}">
        <p14:creationId xmlns:p14="http://schemas.microsoft.com/office/powerpoint/2010/main" val="211741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-8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194768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" r="1617"/>
          <a:stretch/>
        </p:blipFill>
        <p:spPr>
          <a:xfrm>
            <a:off x="111597" y="461750"/>
            <a:ext cx="3460184" cy="5989223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3553712" y="2125825"/>
            <a:ext cx="6979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313687" y="1861234"/>
            <a:ext cx="4076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No máximo 02 fotos do comprovante de endereço.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228699" y="3701182"/>
            <a:ext cx="4076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No máximo 02 fotos do documento de identificação.</a:t>
            </a:r>
          </a:p>
        </p:txBody>
      </p:sp>
      <p:sp>
        <p:nvSpPr>
          <p:cNvPr id="16" name="Seta para a Direita 15"/>
          <p:cNvSpPr/>
          <p:nvPr/>
        </p:nvSpPr>
        <p:spPr>
          <a:xfrm flipV="1">
            <a:off x="3576631" y="3991132"/>
            <a:ext cx="652068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714500" y="1968500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1.5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841689" y="3829549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1.7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714500" y="2968747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1.6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816289" y="4789947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1.8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803589" y="5979409"/>
            <a:ext cx="635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1.9</a:t>
            </a:r>
          </a:p>
        </p:txBody>
      </p:sp>
      <p:sp>
        <p:nvSpPr>
          <p:cNvPr id="20" name="object 17"/>
          <p:cNvSpPr txBox="1"/>
          <p:nvPr/>
        </p:nvSpPr>
        <p:spPr>
          <a:xfrm>
            <a:off x="3933827" y="258942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Correção de cadastro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-8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Correção de cadastro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420359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885516" y="4412755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1.1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79709" y="5088191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1.2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r="1934"/>
          <a:stretch/>
        </p:blipFill>
        <p:spPr>
          <a:xfrm>
            <a:off x="192331" y="608863"/>
            <a:ext cx="3298715" cy="5747488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192116" y="1675991"/>
            <a:ext cx="3298930" cy="22352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260374" y="4339976"/>
            <a:ext cx="41011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Foto que comprove a atividade do cliente.</a:t>
            </a:r>
          </a:p>
        </p:txBody>
      </p:sp>
      <p:sp>
        <p:nvSpPr>
          <p:cNvPr id="16" name="Seta para a Direita 15"/>
          <p:cNvSpPr/>
          <p:nvPr/>
        </p:nvSpPr>
        <p:spPr>
          <a:xfrm>
            <a:off x="3513033" y="4428782"/>
            <a:ext cx="725354" cy="1455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 para a Direita 27"/>
          <p:cNvSpPr/>
          <p:nvPr/>
        </p:nvSpPr>
        <p:spPr>
          <a:xfrm>
            <a:off x="3535020" y="5321416"/>
            <a:ext cx="725354" cy="1455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4279249" y="4997064"/>
            <a:ext cx="4406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Foto de certidão de casamento entre outros documentos.</a:t>
            </a:r>
          </a:p>
        </p:txBody>
      </p:sp>
      <p:sp>
        <p:nvSpPr>
          <p:cNvPr id="30" name="Seta para a Direita 29"/>
          <p:cNvSpPr/>
          <p:nvPr/>
        </p:nvSpPr>
        <p:spPr>
          <a:xfrm>
            <a:off x="3513033" y="6027327"/>
            <a:ext cx="725354" cy="1455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4337229" y="5799343"/>
            <a:ext cx="4348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Depois de fazer os anexos, clicar aqui.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612900" y="4339976"/>
            <a:ext cx="10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2.0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1587675" y="5217534"/>
            <a:ext cx="10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2.1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810904" y="5865744"/>
            <a:ext cx="1066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2.2</a:t>
            </a:r>
          </a:p>
        </p:txBody>
      </p:sp>
    </p:spTree>
    <p:extLst>
      <p:ext uri="{BB962C8B-B14F-4D97-AF65-F5344CB8AC3E}">
        <p14:creationId xmlns:p14="http://schemas.microsoft.com/office/powerpoint/2010/main" val="8946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1841689" y="501357"/>
            <a:ext cx="4921471" cy="112549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Notificação de cadastro concluído</a:t>
            </a: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3150762" y="6171685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1" y="1668133"/>
            <a:ext cx="6702380" cy="29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04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-8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112549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Notificação de cadastro concluído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420359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885516" y="4412755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1.1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79709" y="5088191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1.2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" r="1700"/>
          <a:stretch/>
        </p:blipFill>
        <p:spPr>
          <a:xfrm>
            <a:off x="222415" y="670053"/>
            <a:ext cx="3238548" cy="568629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270000" y="5411356"/>
            <a:ext cx="1409700" cy="176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 para a Direita 4"/>
          <p:cNvSpPr/>
          <p:nvPr/>
        </p:nvSpPr>
        <p:spPr>
          <a:xfrm>
            <a:off x="3460963" y="5902159"/>
            <a:ext cx="704637" cy="1049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265652" y="5793046"/>
            <a:ext cx="2374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Clicar aqui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940537" y="5499678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0514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16443" y="2163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112549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Notificação de cadastro concluído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337229" y="6420359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885516" y="4412755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1.1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79709" y="5088191"/>
            <a:ext cx="495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1.2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618"/>
          <a:stretch/>
        </p:blipFill>
        <p:spPr>
          <a:xfrm>
            <a:off x="273786" y="399757"/>
            <a:ext cx="3190157" cy="5936957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841500" y="5411356"/>
            <a:ext cx="1676400" cy="913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>
            <a:off x="3521643" y="5753100"/>
            <a:ext cx="815586" cy="1490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4457699" y="5613400"/>
            <a:ext cx="31337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Cadastro concluído com sucesso.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905143" y="5567896"/>
            <a:ext cx="6252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0.1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62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6608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1125498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Como fazer a foto do aceite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439814" y="6199090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9" t="3151" r="16439" b="8081"/>
          <a:stretch/>
        </p:blipFill>
        <p:spPr>
          <a:xfrm>
            <a:off x="247016" y="1917368"/>
            <a:ext cx="3359100" cy="3023190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>
            <a:off x="3749248" y="3440042"/>
            <a:ext cx="1127336" cy="16506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942453" y="3195910"/>
            <a:ext cx="3873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Tem que ter todos os dados, número de telefone, RG, assinatura e data do cadastro.</a:t>
            </a:r>
          </a:p>
        </p:txBody>
      </p:sp>
    </p:spTree>
    <p:extLst>
      <p:ext uri="{BB962C8B-B14F-4D97-AF65-F5344CB8AC3E}">
        <p14:creationId xmlns:p14="http://schemas.microsoft.com/office/powerpoint/2010/main" val="258712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2107889" y="512523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OBSERVAÇÕES GERAIS</a:t>
            </a: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3150762" y="6171685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46" y="1801433"/>
            <a:ext cx="6702380" cy="29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93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0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Observação: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439814" y="6199090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572000" y="1485900"/>
            <a:ext cx="4152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No GO.ON é dispensado o uso de acentuação, pontuação, ao digitar o nome do cliente ou qualquer outra informação. Clicar na tecla “espaço” do teclado do celular somente uma vez.</a:t>
            </a:r>
          </a:p>
          <a:p>
            <a:pPr algn="just"/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: JOAO JOSE FRANCISCO (PODE DEIXAR DESSE JEITO).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FEBFEE-53DA-413E-A52F-02B721E07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3" y="1150954"/>
            <a:ext cx="2881556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2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-8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1841689" y="5013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462976" lvl="1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3150762" y="6171685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1" y="1668133"/>
            <a:ext cx="6702380" cy="29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48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799437" y="9712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1" t="3655"/>
          <a:stretch/>
        </p:blipFill>
        <p:spPr>
          <a:xfrm>
            <a:off x="158337" y="273432"/>
            <a:ext cx="3327399" cy="594956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427945" y="3159838"/>
            <a:ext cx="43267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logar é necessário inserir os dados de acesso.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439814" y="6081641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377325" y="2750235"/>
            <a:ext cx="7231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427279" y="3321421"/>
            <a:ext cx="7231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3" name="Chave Direita 2"/>
          <p:cNvSpPr/>
          <p:nvPr/>
        </p:nvSpPr>
        <p:spPr>
          <a:xfrm>
            <a:off x="3263900" y="2897149"/>
            <a:ext cx="964799" cy="747437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0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3993685" y="6266307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-699"/>
          <a:stretch/>
        </p:blipFill>
        <p:spPr>
          <a:xfrm>
            <a:off x="234798" y="399757"/>
            <a:ext cx="3213567" cy="584303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987731" y="1705332"/>
            <a:ext cx="4921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Insira Nome ou CPF do cliente para dar início ao atendimento.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EC56A1C-5E1A-487F-8987-9CCC16455DF7}"/>
              </a:ext>
            </a:extLst>
          </p:cNvPr>
          <p:cNvSpPr/>
          <p:nvPr/>
        </p:nvSpPr>
        <p:spPr>
          <a:xfrm flipV="1">
            <a:off x="3351369" y="2005639"/>
            <a:ext cx="64489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094298E-3F93-42FA-9E8A-2C7AC0389775}"/>
              </a:ext>
            </a:extLst>
          </p:cNvPr>
          <p:cNvSpPr txBox="1"/>
          <p:nvPr/>
        </p:nvSpPr>
        <p:spPr>
          <a:xfrm>
            <a:off x="4121395" y="3402193"/>
            <a:ext cx="5095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Preencher este campo caso tenha alguma observação para fazer.</a:t>
            </a: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20B2881-864E-4A7A-BF99-D1131B509066}"/>
              </a:ext>
            </a:extLst>
          </p:cNvPr>
          <p:cNvSpPr/>
          <p:nvPr/>
        </p:nvSpPr>
        <p:spPr>
          <a:xfrm flipV="1">
            <a:off x="2916199" y="3611520"/>
            <a:ext cx="1071531" cy="4572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006600" y="1866692"/>
            <a:ext cx="685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1.2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006600" y="3685408"/>
            <a:ext cx="685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15190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167154" y="6248400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1375"/>
          <a:stretch/>
        </p:blipFill>
        <p:spPr>
          <a:xfrm>
            <a:off x="159620" y="266699"/>
            <a:ext cx="3439464" cy="598170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683379" y="1703234"/>
            <a:ext cx="4765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</a:rPr>
              <a:t>Após logar, no celular irá aparecer essa tela, selecionar </a:t>
            </a:r>
          </a:p>
          <a:p>
            <a:pPr algn="ctr"/>
            <a:r>
              <a:rPr lang="pt-BR" sz="1500" dirty="0">
                <a:solidFill>
                  <a:schemeClr val="bg1"/>
                </a:solidFill>
              </a:rPr>
              <a:t>“ CRIAR SERVIÇO”. </a:t>
            </a:r>
          </a:p>
        </p:txBody>
      </p:sp>
      <p:cxnSp>
        <p:nvCxnSpPr>
          <p:cNvPr id="12" name="Conector Angulado 11"/>
          <p:cNvCxnSpPr/>
          <p:nvPr/>
        </p:nvCxnSpPr>
        <p:spPr>
          <a:xfrm flipV="1">
            <a:off x="1231900" y="1879600"/>
            <a:ext cx="2676928" cy="11049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1346200" y="2274207"/>
            <a:ext cx="520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0.3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959230" y="347001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0.4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928846" y="1371722"/>
            <a:ext cx="593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0.5</a:t>
            </a:r>
          </a:p>
        </p:txBody>
      </p:sp>
      <p:sp>
        <p:nvSpPr>
          <p:cNvPr id="7" name="Seta para a Direita 6"/>
          <p:cNvSpPr/>
          <p:nvPr/>
        </p:nvSpPr>
        <p:spPr>
          <a:xfrm>
            <a:off x="3429380" y="1371626"/>
            <a:ext cx="79972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4327396" y="1208662"/>
            <a:ext cx="39291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</a:rPr>
              <a:t>Clique aqui para verificar se possui OS’s a enviar</a:t>
            </a:r>
          </a:p>
        </p:txBody>
      </p:sp>
      <p:sp>
        <p:nvSpPr>
          <p:cNvPr id="16" name="Seta para a Direita 15"/>
          <p:cNvSpPr/>
          <p:nvPr/>
        </p:nvSpPr>
        <p:spPr>
          <a:xfrm>
            <a:off x="3496859" y="3968908"/>
            <a:ext cx="799720" cy="909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318675" y="3714768"/>
            <a:ext cx="4356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Clique aqui para verificar se há OS’s  para corrigir</a:t>
            </a:r>
          </a:p>
        </p:txBody>
      </p:sp>
    </p:spTree>
    <p:extLst>
      <p:ext uri="{BB962C8B-B14F-4D97-AF65-F5344CB8AC3E}">
        <p14:creationId xmlns:p14="http://schemas.microsoft.com/office/powerpoint/2010/main" val="7782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251815" y="6212610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-42"/>
          <a:stretch/>
        </p:blipFill>
        <p:spPr>
          <a:xfrm>
            <a:off x="225801" y="456908"/>
            <a:ext cx="3307597" cy="589944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56870" y="1924757"/>
            <a:ext cx="4817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Selecionar  a opção B. proposta.</a:t>
            </a:r>
          </a:p>
        </p:txBody>
      </p:sp>
      <p:cxnSp>
        <p:nvCxnSpPr>
          <p:cNvPr id="10" name="Conector Angulado 9"/>
          <p:cNvCxnSpPr/>
          <p:nvPr/>
        </p:nvCxnSpPr>
        <p:spPr>
          <a:xfrm flipV="1">
            <a:off x="1762528" y="2067614"/>
            <a:ext cx="2250672" cy="8158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2286000" y="190603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0.6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374900" y="2572350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0.7	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387600" y="3261801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0.8	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74900" y="4205318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0.9	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400300" y="5068109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1.0	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413000" y="5795261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1.1	</a:t>
            </a:r>
          </a:p>
        </p:txBody>
      </p:sp>
    </p:spTree>
    <p:extLst>
      <p:ext uri="{BB962C8B-B14F-4D97-AF65-F5344CB8AC3E}">
        <p14:creationId xmlns:p14="http://schemas.microsoft.com/office/powerpoint/2010/main" val="225902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204800" y="6266307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987731" y="1705332"/>
            <a:ext cx="4921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Insira Nome ou CPF do cliente para dar início ao atendimento.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094298E-3F93-42FA-9E8A-2C7AC0389775}"/>
              </a:ext>
            </a:extLst>
          </p:cNvPr>
          <p:cNvSpPr txBox="1"/>
          <p:nvPr/>
        </p:nvSpPr>
        <p:spPr>
          <a:xfrm>
            <a:off x="4140130" y="3621672"/>
            <a:ext cx="5095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Preencher este campo caso tenha alguma observação para fazer.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1221" b="15556"/>
          <a:stretch/>
        </p:blipFill>
        <p:spPr>
          <a:xfrm>
            <a:off x="225869" y="589143"/>
            <a:ext cx="3291879" cy="5626100"/>
          </a:xfrm>
          <a:prstGeom prst="rect">
            <a:avLst/>
          </a:prstGeom>
        </p:spPr>
      </p:pic>
      <p:sp>
        <p:nvSpPr>
          <p:cNvPr id="16" name="Seta: para a Direita 9">
            <a:extLst>
              <a:ext uri="{FF2B5EF4-FFF2-40B4-BE49-F238E27FC236}">
                <a16:creationId xmlns:a16="http://schemas.microsoft.com/office/drawing/2014/main" id="{4EC56A1C-5E1A-487F-8987-9CCC16455DF7}"/>
              </a:ext>
            </a:extLst>
          </p:cNvPr>
          <p:cNvSpPr/>
          <p:nvPr/>
        </p:nvSpPr>
        <p:spPr>
          <a:xfrm flipV="1">
            <a:off x="3326431" y="1978664"/>
            <a:ext cx="64489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eta: para a Direita 14">
            <a:extLst>
              <a:ext uri="{FF2B5EF4-FFF2-40B4-BE49-F238E27FC236}">
                <a16:creationId xmlns:a16="http://schemas.microsoft.com/office/drawing/2014/main" id="{720B2881-864E-4A7A-BF99-D1131B509066}"/>
              </a:ext>
            </a:extLst>
          </p:cNvPr>
          <p:cNvSpPr/>
          <p:nvPr/>
        </p:nvSpPr>
        <p:spPr>
          <a:xfrm flipV="1">
            <a:off x="3365349" y="3801791"/>
            <a:ext cx="622382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63900" y="1844281"/>
            <a:ext cx="596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1.2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563900" y="3099419"/>
            <a:ext cx="596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276871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439814" y="6266307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178738" y="3394832"/>
            <a:ext cx="50446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Selecione a opção novo cliente.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414434" y="2729984"/>
            <a:ext cx="5848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1.4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t="2593" r="-1065" b="6296"/>
          <a:stretch/>
        </p:blipFill>
        <p:spPr>
          <a:xfrm>
            <a:off x="208015" y="634153"/>
            <a:ext cx="3022131" cy="5632154"/>
          </a:xfrm>
          <a:prstGeom prst="rect">
            <a:avLst/>
          </a:prstGeom>
        </p:spPr>
      </p:pic>
      <p:sp>
        <p:nvSpPr>
          <p:cNvPr id="13" name="Seta: para a Direita 9">
            <a:extLst>
              <a:ext uri="{FF2B5EF4-FFF2-40B4-BE49-F238E27FC236}">
                <a16:creationId xmlns:a16="http://schemas.microsoft.com/office/drawing/2014/main" id="{83E80327-C064-4D58-92D6-DC8524CFA48A}"/>
              </a:ext>
            </a:extLst>
          </p:cNvPr>
          <p:cNvSpPr/>
          <p:nvPr/>
        </p:nvSpPr>
        <p:spPr>
          <a:xfrm flipV="1">
            <a:off x="3054658" y="3556414"/>
            <a:ext cx="901381" cy="547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440261" y="2568401"/>
            <a:ext cx="5237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1.4</a:t>
            </a:r>
          </a:p>
        </p:txBody>
      </p:sp>
    </p:spTree>
    <p:extLst>
      <p:ext uri="{BB962C8B-B14F-4D97-AF65-F5344CB8AC3E}">
        <p14:creationId xmlns:p14="http://schemas.microsoft.com/office/powerpoint/2010/main" val="37525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36693" y="8259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</a:t>
            </a:r>
            <a:r>
              <a:rPr lang="pt-BR" sz="3638" b="1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Go.on</a:t>
            </a:r>
            <a:endParaRPr lang="pt-BR"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215481" y="6373670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848271" y="857039"/>
            <a:ext cx="4791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Depois de selecionar novo cliente, aparecerá essa tela para a digitação dos dados primários do cliente.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857642" y="2938371"/>
            <a:ext cx="40601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O número de telefone deve conter 11 dígitos para o envio da remessa</a:t>
            </a:r>
            <a:r>
              <a:rPr lang="pt-BR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882554" y="1655214"/>
            <a:ext cx="4926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CPF do proponente. Deve ter  os 11 dígitos sem pontuação.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: 1234567891011 (CASO SEJA GRUPO, INSERIR PRIMEIRO O CPF DO LÍDER).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986338" y="2502256"/>
            <a:ext cx="4315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Nome do cliente de acordo com o documento.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3815213" y="3538535"/>
            <a:ext cx="4759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Deve ser de acordo com o CEP da base do Correio, o mesmo deve ter os 8 dígitos sem traço. 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 99920000, se estiver no endereço correto do cliente, pode utilizar “MEU LOCAL”.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954" r="1433" b="9195"/>
          <a:stretch/>
        </p:blipFill>
        <p:spPr>
          <a:xfrm>
            <a:off x="222584" y="691862"/>
            <a:ext cx="3284814" cy="5613400"/>
          </a:xfrm>
          <a:prstGeom prst="rect">
            <a:avLst/>
          </a:prstGeom>
        </p:spPr>
      </p:pic>
      <p:sp>
        <p:nvSpPr>
          <p:cNvPr id="38" name="Seta para a Direita 37"/>
          <p:cNvSpPr/>
          <p:nvPr/>
        </p:nvSpPr>
        <p:spPr>
          <a:xfrm>
            <a:off x="3151415" y="1111179"/>
            <a:ext cx="60635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 para a Direita 38"/>
          <p:cNvSpPr/>
          <p:nvPr/>
        </p:nvSpPr>
        <p:spPr>
          <a:xfrm>
            <a:off x="3151415" y="1855595"/>
            <a:ext cx="60635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 para a Direita 39"/>
          <p:cNvSpPr/>
          <p:nvPr/>
        </p:nvSpPr>
        <p:spPr>
          <a:xfrm>
            <a:off x="3164457" y="2529073"/>
            <a:ext cx="60635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Seta para a Direita 40"/>
          <p:cNvSpPr/>
          <p:nvPr/>
        </p:nvSpPr>
        <p:spPr>
          <a:xfrm>
            <a:off x="3177929" y="2994637"/>
            <a:ext cx="60635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Seta para a Direita 41"/>
          <p:cNvSpPr/>
          <p:nvPr/>
        </p:nvSpPr>
        <p:spPr>
          <a:xfrm>
            <a:off x="3151415" y="3741515"/>
            <a:ext cx="60635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Angulado 30"/>
          <p:cNvCxnSpPr/>
          <p:nvPr/>
        </p:nvCxnSpPr>
        <p:spPr>
          <a:xfrm>
            <a:off x="3177929" y="4367901"/>
            <a:ext cx="658938" cy="44224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3815213" y="4647434"/>
            <a:ext cx="4979862" cy="332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Nome da rua de acordo com o comprovante de endereço.</a:t>
            </a:r>
          </a:p>
        </p:txBody>
      </p:sp>
      <p:cxnSp>
        <p:nvCxnSpPr>
          <p:cNvPr id="45" name="Conector Angulado 44"/>
          <p:cNvCxnSpPr/>
          <p:nvPr/>
        </p:nvCxnSpPr>
        <p:spPr>
          <a:xfrm>
            <a:off x="1333500" y="4838700"/>
            <a:ext cx="2386572" cy="32710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3807575" y="5044016"/>
            <a:ext cx="44210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Número da casa e complemento, caso tenha</a:t>
            </a:r>
          </a:p>
        </p:txBody>
      </p:sp>
      <p:sp>
        <p:nvSpPr>
          <p:cNvPr id="49" name="Seta para a Direita 48"/>
          <p:cNvSpPr/>
          <p:nvPr/>
        </p:nvSpPr>
        <p:spPr>
          <a:xfrm>
            <a:off x="3177929" y="5554981"/>
            <a:ext cx="542358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/>
          <p:cNvSpPr txBox="1"/>
          <p:nvPr/>
        </p:nvSpPr>
        <p:spPr>
          <a:xfrm>
            <a:off x="3756061" y="5512178"/>
            <a:ext cx="44210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Bairro igual ao comprovante de endereço </a:t>
            </a:r>
          </a:p>
        </p:txBody>
      </p:sp>
      <p:sp>
        <p:nvSpPr>
          <p:cNvPr id="56" name="Seta para a Direita 55"/>
          <p:cNvSpPr/>
          <p:nvPr/>
        </p:nvSpPr>
        <p:spPr>
          <a:xfrm>
            <a:off x="3228639" y="6164770"/>
            <a:ext cx="542358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/>
          <p:cNvSpPr txBox="1"/>
          <p:nvPr/>
        </p:nvSpPr>
        <p:spPr>
          <a:xfrm>
            <a:off x="3882554" y="5980402"/>
            <a:ext cx="44210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Cidade igual ao comprovante de endereço 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1117682" y="1274519"/>
            <a:ext cx="774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1.5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1117682" y="2028030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1.6</a:t>
            </a:r>
          </a:p>
        </p:txBody>
      </p:sp>
      <p:sp>
        <p:nvSpPr>
          <p:cNvPr id="60" name="CaixaDeTexto 59"/>
          <p:cNvSpPr txBox="1"/>
          <p:nvPr/>
        </p:nvSpPr>
        <p:spPr>
          <a:xfrm rot="10800000" flipV="1">
            <a:off x="1143082" y="2616545"/>
            <a:ext cx="431718" cy="32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1.7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1117681" y="3241078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1.8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1137028" y="3889663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1.9</a:t>
            </a:r>
          </a:p>
        </p:txBody>
      </p:sp>
      <p:sp>
        <p:nvSpPr>
          <p:cNvPr id="63" name="CaixaDeTexto 62"/>
          <p:cNvSpPr txBox="1"/>
          <p:nvPr/>
        </p:nvSpPr>
        <p:spPr>
          <a:xfrm>
            <a:off x="1041531" y="4774297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2.0</a:t>
            </a:r>
          </a:p>
        </p:txBody>
      </p:sp>
      <p:sp>
        <p:nvSpPr>
          <p:cNvPr id="64" name="CaixaDeTexto 63"/>
          <p:cNvSpPr txBox="1"/>
          <p:nvPr/>
        </p:nvSpPr>
        <p:spPr>
          <a:xfrm>
            <a:off x="2634964" y="4838700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2.1</a:t>
            </a:r>
          </a:p>
        </p:txBody>
      </p:sp>
      <p:sp>
        <p:nvSpPr>
          <p:cNvPr id="65" name="CaixaDeTexto 64"/>
          <p:cNvSpPr txBox="1"/>
          <p:nvPr/>
        </p:nvSpPr>
        <p:spPr>
          <a:xfrm>
            <a:off x="1217739" y="5378196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2.2</a:t>
            </a:r>
          </a:p>
        </p:txBody>
      </p:sp>
      <p:sp>
        <p:nvSpPr>
          <p:cNvPr id="66" name="CaixaDeTexto 65"/>
          <p:cNvSpPr txBox="1"/>
          <p:nvPr/>
        </p:nvSpPr>
        <p:spPr>
          <a:xfrm>
            <a:off x="1229081" y="5981050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2.3</a:t>
            </a:r>
          </a:p>
        </p:txBody>
      </p:sp>
    </p:spTree>
    <p:extLst>
      <p:ext uri="{BB962C8B-B14F-4D97-AF65-F5344CB8AC3E}">
        <p14:creationId xmlns:p14="http://schemas.microsoft.com/office/powerpoint/2010/main" val="75218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807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</a:t>
            </a:r>
            <a:r>
              <a:rPr lang="pt-BR" sz="3638" b="1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Go.on</a:t>
            </a:r>
            <a:endParaRPr lang="pt-BR"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49715" y="6266307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775776" y="5069957"/>
            <a:ext cx="3251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 precisar por alguma observação.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" r="-2438" b="5900"/>
          <a:stretch/>
        </p:blipFill>
        <p:spPr>
          <a:xfrm>
            <a:off x="299779" y="399757"/>
            <a:ext cx="3154622" cy="5785741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3775776" y="1372328"/>
            <a:ext cx="3251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UF do estado.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: SP.</a:t>
            </a:r>
          </a:p>
        </p:txBody>
      </p:sp>
      <p:sp>
        <p:nvSpPr>
          <p:cNvPr id="11" name="Seta para a Direita 10"/>
          <p:cNvSpPr/>
          <p:nvPr/>
        </p:nvSpPr>
        <p:spPr>
          <a:xfrm>
            <a:off x="3196903" y="1488191"/>
            <a:ext cx="48388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>
            <a:off x="3196903" y="2011084"/>
            <a:ext cx="48388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3680787" y="1867862"/>
            <a:ext cx="32042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Não é obrigatório 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3729909" y="2379847"/>
            <a:ext cx="4127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Somente para clientes correntista e poupadores do Banco do Brasil, caso não tenha nenhuma das opções, clicar em: “Não possui”. </a:t>
            </a:r>
          </a:p>
        </p:txBody>
      </p:sp>
      <p:sp>
        <p:nvSpPr>
          <p:cNvPr id="27" name="Seta para a Direita 26"/>
          <p:cNvSpPr/>
          <p:nvPr/>
        </p:nvSpPr>
        <p:spPr>
          <a:xfrm>
            <a:off x="3194690" y="5231540"/>
            <a:ext cx="48388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754180" y="3976745"/>
            <a:ext cx="31785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Mensagem apenas informativa. </a:t>
            </a:r>
          </a:p>
        </p:txBody>
      </p:sp>
      <p:sp>
        <p:nvSpPr>
          <p:cNvPr id="29" name="Seta para a Direita 28"/>
          <p:cNvSpPr/>
          <p:nvPr/>
        </p:nvSpPr>
        <p:spPr>
          <a:xfrm>
            <a:off x="3238129" y="4183990"/>
            <a:ext cx="48388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3722675" y="5740576"/>
            <a:ext cx="3251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Preenchido tudo, clicar em salvar.</a:t>
            </a:r>
          </a:p>
        </p:txBody>
      </p:sp>
      <p:sp>
        <p:nvSpPr>
          <p:cNvPr id="31" name="Seta para a Direita 30"/>
          <p:cNvSpPr/>
          <p:nvPr/>
        </p:nvSpPr>
        <p:spPr>
          <a:xfrm>
            <a:off x="3194690" y="5909568"/>
            <a:ext cx="48388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1265823" y="1372328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2.4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356472" y="1895220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2.5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2065376" y="2213859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2.6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2306635" y="4121031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2.6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2154276" y="4457239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2.7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2145836" y="5747985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2.8</a:t>
            </a:r>
          </a:p>
        </p:txBody>
      </p:sp>
      <p:sp>
        <p:nvSpPr>
          <p:cNvPr id="19" name="Chave Direita 18"/>
          <p:cNvSpPr/>
          <p:nvPr/>
        </p:nvSpPr>
        <p:spPr>
          <a:xfrm>
            <a:off x="1356472" y="2550068"/>
            <a:ext cx="4523628" cy="878896"/>
          </a:xfrm>
          <a:prstGeom prst="rightBrace">
            <a:avLst>
              <a:gd name="adj1" fmla="val 8333"/>
              <a:gd name="adj2" fmla="val 100000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6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</a:t>
            </a:r>
            <a:r>
              <a:rPr lang="pt-BR" sz="3638" b="1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Go.on</a:t>
            </a:r>
            <a:endParaRPr lang="pt-BR"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439814" y="6044380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r="-42"/>
          <a:stretch/>
        </p:blipFill>
        <p:spPr>
          <a:xfrm>
            <a:off x="182630" y="722922"/>
            <a:ext cx="3298577" cy="5644623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870155" y="5626453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2.9</a:t>
            </a:r>
          </a:p>
        </p:txBody>
      </p:sp>
    </p:spTree>
    <p:extLst>
      <p:ext uri="{BB962C8B-B14F-4D97-AF65-F5344CB8AC3E}">
        <p14:creationId xmlns:p14="http://schemas.microsoft.com/office/powerpoint/2010/main" val="362979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</a:t>
            </a:r>
            <a:r>
              <a:rPr lang="pt-BR" sz="3638" b="1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Go.on</a:t>
            </a:r>
            <a:endParaRPr lang="pt-BR"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49715" y="6266307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sp>
        <p:nvSpPr>
          <p:cNvPr id="7" name="CaixaDeTexto 6"/>
          <p:cNvSpPr txBox="1"/>
          <p:nvPr/>
        </p:nvSpPr>
        <p:spPr>
          <a:xfrm rot="10800000" flipV="1">
            <a:off x="3809333" y="5178720"/>
            <a:ext cx="4508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Clique em iniciar atendimento.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9" r="78" b="8518"/>
          <a:stretch/>
        </p:blipFill>
        <p:spPr>
          <a:xfrm>
            <a:off x="220817" y="539075"/>
            <a:ext cx="3241530" cy="5921718"/>
          </a:xfrm>
          <a:prstGeom prst="rect">
            <a:avLst/>
          </a:prstGeom>
        </p:spPr>
      </p:pic>
      <p:sp>
        <p:nvSpPr>
          <p:cNvPr id="15" name="Seta para a Direita 14"/>
          <p:cNvSpPr/>
          <p:nvPr/>
        </p:nvSpPr>
        <p:spPr>
          <a:xfrm flipV="1">
            <a:off x="3378199" y="5270500"/>
            <a:ext cx="481771" cy="761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2870155" y="5626453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3.2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895680" y="4661253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3.0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895678" y="5147016"/>
            <a:ext cx="4397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144660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</a:t>
            </a:r>
            <a:r>
              <a:rPr lang="pt-BR" sz="3638" b="1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Go.on</a:t>
            </a:r>
            <a:endParaRPr lang="pt-BR"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49715" y="6266307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16" r="1059" b="6403"/>
          <a:stretch/>
        </p:blipFill>
        <p:spPr>
          <a:xfrm>
            <a:off x="192946" y="399757"/>
            <a:ext cx="3297272" cy="627380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908828" y="3612634"/>
            <a:ext cx="53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Sim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Seta para a Direita 11"/>
          <p:cNvSpPr/>
          <p:nvPr/>
        </p:nvSpPr>
        <p:spPr>
          <a:xfrm>
            <a:off x="3136899" y="3721100"/>
            <a:ext cx="739425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2541657" y="3759200"/>
            <a:ext cx="4825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3.3</a:t>
            </a:r>
          </a:p>
        </p:txBody>
      </p:sp>
    </p:spTree>
    <p:extLst>
      <p:ext uri="{BB962C8B-B14F-4D97-AF65-F5344CB8AC3E}">
        <p14:creationId xmlns:p14="http://schemas.microsoft.com/office/powerpoint/2010/main" val="17753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</a:t>
            </a:r>
            <a:r>
              <a:rPr lang="pt-BR" sz="3638" b="1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Go.on</a:t>
            </a:r>
            <a:endParaRPr lang="pt-BR"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49715" y="6266307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3411" r="822" b="4074"/>
          <a:stretch/>
        </p:blipFill>
        <p:spPr>
          <a:xfrm>
            <a:off x="178869" y="695053"/>
            <a:ext cx="3352301" cy="5596354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908299" y="3517900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3.4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895601" y="4103466"/>
            <a:ext cx="622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3.5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957150" y="4798508"/>
            <a:ext cx="622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3.6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893482" y="5360173"/>
            <a:ext cx="6221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3.6</a:t>
            </a:r>
          </a:p>
        </p:txBody>
      </p:sp>
      <p:sp>
        <p:nvSpPr>
          <p:cNvPr id="4" name="Seta para a Direita 3"/>
          <p:cNvSpPr/>
          <p:nvPr/>
        </p:nvSpPr>
        <p:spPr>
          <a:xfrm>
            <a:off x="3268216" y="3795856"/>
            <a:ext cx="415163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662128" y="3634273"/>
            <a:ext cx="2944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inserir proposta clica aqui</a:t>
            </a:r>
          </a:p>
        </p:txBody>
      </p:sp>
    </p:spTree>
    <p:extLst>
      <p:ext uri="{BB962C8B-B14F-4D97-AF65-F5344CB8AC3E}">
        <p14:creationId xmlns:p14="http://schemas.microsoft.com/office/powerpoint/2010/main" val="270753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28699" y="6266307"/>
            <a:ext cx="272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r="288"/>
          <a:stretch/>
        </p:blipFill>
        <p:spPr>
          <a:xfrm>
            <a:off x="177365" y="337289"/>
            <a:ext cx="3328433" cy="574748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28660" y="2903982"/>
            <a:ext cx="50446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Selecione a opção novo cliente. 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3E80327-C064-4D58-92D6-DC8524CFA48A}"/>
              </a:ext>
            </a:extLst>
          </p:cNvPr>
          <p:cNvSpPr/>
          <p:nvPr/>
        </p:nvSpPr>
        <p:spPr>
          <a:xfrm flipV="1">
            <a:off x="3127279" y="3061252"/>
            <a:ext cx="901381" cy="547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197100" y="3061252"/>
            <a:ext cx="685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1.4</a:t>
            </a:r>
          </a:p>
        </p:txBody>
      </p:sp>
    </p:spTree>
    <p:extLst>
      <p:ext uri="{BB962C8B-B14F-4D97-AF65-F5344CB8AC3E}">
        <p14:creationId xmlns:p14="http://schemas.microsoft.com/office/powerpoint/2010/main" val="2664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6701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</a:t>
            </a:r>
            <a:r>
              <a:rPr lang="pt-BR" sz="3638" b="1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Go.on</a:t>
            </a:r>
            <a:endParaRPr lang="pt-BR"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559678" y="6248912"/>
            <a:ext cx="23943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3048" r="1001" b="11943"/>
          <a:stretch/>
        </p:blipFill>
        <p:spPr>
          <a:xfrm>
            <a:off x="198445" y="470104"/>
            <a:ext cx="3286487" cy="582981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850292" y="1649436"/>
            <a:ext cx="39475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 FOR GRUPO CPF do líder</a:t>
            </a:r>
          </a:p>
        </p:txBody>
      </p:sp>
      <p:sp>
        <p:nvSpPr>
          <p:cNvPr id="7" name="Seta para a Direita 6"/>
          <p:cNvSpPr/>
          <p:nvPr/>
        </p:nvSpPr>
        <p:spPr>
          <a:xfrm>
            <a:off x="3314700" y="1765300"/>
            <a:ext cx="56712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3300594" y="2267298"/>
            <a:ext cx="56712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3867718" y="2128574"/>
            <a:ext cx="169923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 for para PJ</a:t>
            </a:r>
          </a:p>
        </p:txBody>
      </p:sp>
      <p:sp>
        <p:nvSpPr>
          <p:cNvPr id="29" name="Chave Direita 28"/>
          <p:cNvSpPr/>
          <p:nvPr/>
        </p:nvSpPr>
        <p:spPr>
          <a:xfrm>
            <a:off x="1445069" y="2870845"/>
            <a:ext cx="4419600" cy="454830"/>
          </a:xfrm>
          <a:prstGeom prst="rightBrace">
            <a:avLst>
              <a:gd name="adj1" fmla="val 8333"/>
              <a:gd name="adj2" fmla="val 1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have Direita 34"/>
          <p:cNvSpPr/>
          <p:nvPr/>
        </p:nvSpPr>
        <p:spPr>
          <a:xfrm>
            <a:off x="1473577" y="4420047"/>
            <a:ext cx="4419600" cy="454830"/>
          </a:xfrm>
          <a:prstGeom prst="rightBrace">
            <a:avLst>
              <a:gd name="adj1" fmla="val 8333"/>
              <a:gd name="adj2" fmla="val 1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>
            <a:off x="3690295" y="4414890"/>
            <a:ext cx="4948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 for renovação, clicar em não, para clientes novos clicar em sim.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3690672" y="2831012"/>
            <a:ext cx="4948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proposta individual selecionar Individual e para grupos selecionar a opção grupo para que habilite as demais </a:t>
            </a:r>
            <a:r>
              <a:rPr lang="pt-BR" sz="1500" dirty="0" err="1">
                <a:solidFill>
                  <a:schemeClr val="bg1"/>
                </a:solidFill>
              </a:rPr>
              <a:t>capags</a:t>
            </a:r>
            <a:r>
              <a:rPr lang="pt-BR" sz="1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Retângulo 30"/>
          <p:cNvSpPr/>
          <p:nvPr/>
        </p:nvSpPr>
        <p:spPr>
          <a:xfrm>
            <a:off x="3624109" y="5327620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Nome do proponente ou líder do grupo</a:t>
            </a:r>
          </a:p>
        </p:txBody>
      </p:sp>
      <p:sp>
        <p:nvSpPr>
          <p:cNvPr id="39" name="Seta para a Direita 38"/>
          <p:cNvSpPr/>
          <p:nvPr/>
        </p:nvSpPr>
        <p:spPr>
          <a:xfrm>
            <a:off x="3056985" y="5512286"/>
            <a:ext cx="56712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 para a Direita 39"/>
          <p:cNvSpPr/>
          <p:nvPr/>
        </p:nvSpPr>
        <p:spPr>
          <a:xfrm>
            <a:off x="3087745" y="6073875"/>
            <a:ext cx="56712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/>
          <p:cNvSpPr/>
          <p:nvPr/>
        </p:nvSpPr>
        <p:spPr>
          <a:xfrm>
            <a:off x="3696998" y="5925747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Valor solicitado pelo cliente.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920983" y="1326271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3.5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1920983" y="1980209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3.6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1193801" y="2505604"/>
            <a:ext cx="23239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1473577" y="3838750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3.8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1841688" y="5049414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3.9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1848498" y="5635791"/>
            <a:ext cx="53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389902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167046" y="6317366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r="-42"/>
          <a:stretch/>
        </p:blipFill>
        <p:spPr>
          <a:xfrm>
            <a:off x="147874" y="682590"/>
            <a:ext cx="3331130" cy="5700328"/>
          </a:xfrm>
          <a:prstGeom prst="rect">
            <a:avLst/>
          </a:prstGeom>
        </p:spPr>
      </p:pic>
      <p:sp>
        <p:nvSpPr>
          <p:cNvPr id="28" name="Chave Direita 27"/>
          <p:cNvSpPr/>
          <p:nvPr/>
        </p:nvSpPr>
        <p:spPr>
          <a:xfrm>
            <a:off x="1504481" y="2128929"/>
            <a:ext cx="4439119" cy="687165"/>
          </a:xfrm>
          <a:prstGeom prst="rightBrace">
            <a:avLst>
              <a:gd name="adj1" fmla="val 8333"/>
              <a:gd name="adj2" fmla="val 1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>
            <a:off x="3741384" y="3490499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Para correntista BB informar a agência. </a:t>
            </a:r>
          </a:p>
        </p:txBody>
      </p:sp>
      <p:sp>
        <p:nvSpPr>
          <p:cNvPr id="37" name="Seta para a Direita 36"/>
          <p:cNvSpPr/>
          <p:nvPr/>
        </p:nvSpPr>
        <p:spPr>
          <a:xfrm>
            <a:off x="3257500" y="3619500"/>
            <a:ext cx="466540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/>
          <p:cNvSpPr/>
          <p:nvPr/>
        </p:nvSpPr>
        <p:spPr>
          <a:xfrm>
            <a:off x="3749715" y="2321961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Se correntista informar sim, caso não seja clicar em Não.</a:t>
            </a:r>
          </a:p>
        </p:txBody>
      </p:sp>
      <p:sp>
        <p:nvSpPr>
          <p:cNvPr id="42" name="Seta para a Direita 41"/>
          <p:cNvSpPr/>
          <p:nvPr/>
        </p:nvSpPr>
        <p:spPr>
          <a:xfrm>
            <a:off x="3245734" y="4263600"/>
            <a:ext cx="466540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/>
          <p:cNvSpPr/>
          <p:nvPr/>
        </p:nvSpPr>
        <p:spPr>
          <a:xfrm>
            <a:off x="3749715" y="4164904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Para correntista BB informar a conta. </a:t>
            </a:r>
          </a:p>
        </p:txBody>
      </p:sp>
      <p:sp>
        <p:nvSpPr>
          <p:cNvPr id="45" name="Chave Direita 44"/>
          <p:cNvSpPr/>
          <p:nvPr/>
        </p:nvSpPr>
        <p:spPr>
          <a:xfrm>
            <a:off x="1207826" y="4914717"/>
            <a:ext cx="4927600" cy="987442"/>
          </a:xfrm>
          <a:prstGeom prst="rightBrace">
            <a:avLst>
              <a:gd name="adj1" fmla="val 8333"/>
              <a:gd name="adj2" fmla="val 100000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/>
          <p:cNvSpPr txBox="1"/>
          <p:nvPr/>
        </p:nvSpPr>
        <p:spPr>
          <a:xfrm>
            <a:off x="3724040" y="5334405"/>
            <a:ext cx="47880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Selecionar uma dessas opções para vencimento.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1409699" y="1831068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4.1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1778124" y="3178769"/>
            <a:ext cx="5459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4.2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1778124" y="3854871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4.3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1714623" y="4478195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4.4</a:t>
            </a:r>
          </a:p>
        </p:txBody>
      </p:sp>
    </p:spTree>
    <p:extLst>
      <p:ext uri="{BB962C8B-B14F-4D97-AF65-F5344CB8AC3E}">
        <p14:creationId xmlns:p14="http://schemas.microsoft.com/office/powerpoint/2010/main" val="259381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</a:t>
            </a:r>
            <a:r>
              <a:rPr lang="pt-BR" sz="3638" b="1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Go.on</a:t>
            </a:r>
            <a:endParaRPr lang="pt-BR"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167046" y="6317366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" r="1403" b="6160"/>
          <a:stretch/>
        </p:blipFill>
        <p:spPr>
          <a:xfrm>
            <a:off x="275783" y="376598"/>
            <a:ext cx="3131811" cy="5979753"/>
          </a:xfrm>
          <a:prstGeom prst="rect">
            <a:avLst/>
          </a:prstGeom>
        </p:spPr>
      </p:pic>
      <p:sp>
        <p:nvSpPr>
          <p:cNvPr id="30" name="Chave Direita 29"/>
          <p:cNvSpPr/>
          <p:nvPr/>
        </p:nvSpPr>
        <p:spPr>
          <a:xfrm>
            <a:off x="1167689" y="4330707"/>
            <a:ext cx="4927600" cy="571493"/>
          </a:xfrm>
          <a:prstGeom prst="rightBrace">
            <a:avLst>
              <a:gd name="adj1" fmla="val 8333"/>
              <a:gd name="adj2" fmla="val 100000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3640137" y="4341206"/>
            <a:ext cx="5190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Se o empreendimento for localizado na casa, selecionar a opção Sim ou Não para os que são em outro endereço.</a:t>
            </a:r>
          </a:p>
        </p:txBody>
      </p:sp>
      <p:sp>
        <p:nvSpPr>
          <p:cNvPr id="32" name="Seta para a Direita 31"/>
          <p:cNvSpPr/>
          <p:nvPr/>
        </p:nvSpPr>
        <p:spPr>
          <a:xfrm>
            <a:off x="3222308" y="5565775"/>
            <a:ext cx="508000" cy="635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3741384" y="5446540"/>
            <a:ext cx="47880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Se for individual com fiador, preencher o nome do fiador.</a:t>
            </a:r>
          </a:p>
        </p:txBody>
      </p:sp>
      <p:sp>
        <p:nvSpPr>
          <p:cNvPr id="34" name="CaixaDeTexto 33"/>
          <p:cNvSpPr txBox="1"/>
          <p:nvPr/>
        </p:nvSpPr>
        <p:spPr>
          <a:xfrm rot="10800000" flipV="1">
            <a:off x="3687092" y="5961794"/>
            <a:ext cx="49404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CPF do fiador.</a:t>
            </a:r>
          </a:p>
        </p:txBody>
      </p:sp>
      <p:sp>
        <p:nvSpPr>
          <p:cNvPr id="35" name="Seta para a Direita 34"/>
          <p:cNvSpPr/>
          <p:nvPr/>
        </p:nvSpPr>
        <p:spPr>
          <a:xfrm flipV="1">
            <a:off x="3213229" y="6077130"/>
            <a:ext cx="454217" cy="801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75783" y="1333500"/>
            <a:ext cx="3131811" cy="218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 para a Direita 3"/>
          <p:cNvSpPr/>
          <p:nvPr/>
        </p:nvSpPr>
        <p:spPr>
          <a:xfrm>
            <a:off x="3156415" y="3850419"/>
            <a:ext cx="60560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3763292" y="3718103"/>
            <a:ext cx="4788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Informar a quantidade de parcelas, para cliente individuais primeira contratação no máximo 9x.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638489" y="3473692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4.5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536971" y="4417951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4.6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511675" y="5117204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4.7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536971" y="5769705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4.8</a:t>
            </a:r>
          </a:p>
        </p:txBody>
      </p:sp>
    </p:spTree>
    <p:extLst>
      <p:ext uri="{BB962C8B-B14F-4D97-AF65-F5344CB8AC3E}">
        <p14:creationId xmlns:p14="http://schemas.microsoft.com/office/powerpoint/2010/main" val="22747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25562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</a:t>
            </a:r>
            <a:r>
              <a:rPr lang="pt-BR" sz="3638" b="1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473876" y="6231150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4" r="616" b="3148"/>
          <a:stretch/>
        </p:blipFill>
        <p:spPr>
          <a:xfrm>
            <a:off x="117915" y="568141"/>
            <a:ext cx="3447547" cy="5721643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3228912" y="1245970"/>
            <a:ext cx="679916" cy="748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896974" y="1121802"/>
            <a:ext cx="4254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 for grupo a tela deve ser essa na sequência 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801294" y="2160211"/>
            <a:ext cx="425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Se for renovação sem alteração de líder, clicar em não, caso seja um novo líder clicar em sim. </a:t>
            </a:r>
          </a:p>
        </p:txBody>
      </p:sp>
      <p:sp>
        <p:nvSpPr>
          <p:cNvPr id="15" name="Chave Direita 14"/>
          <p:cNvSpPr/>
          <p:nvPr/>
        </p:nvSpPr>
        <p:spPr>
          <a:xfrm>
            <a:off x="1384300" y="1998629"/>
            <a:ext cx="4711700" cy="726927"/>
          </a:xfrm>
          <a:prstGeom prst="rightBrace">
            <a:avLst>
              <a:gd name="adj1" fmla="val 8333"/>
              <a:gd name="adj2" fmla="val 1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3402271" y="3887570"/>
            <a:ext cx="536222" cy="918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908828" y="3756925"/>
            <a:ext cx="4254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CPF do outro integrante.</a:t>
            </a:r>
          </a:p>
        </p:txBody>
      </p:sp>
      <p:sp>
        <p:nvSpPr>
          <p:cNvPr id="34" name="Chave Direita 33"/>
          <p:cNvSpPr/>
          <p:nvPr/>
        </p:nvSpPr>
        <p:spPr>
          <a:xfrm>
            <a:off x="1353091" y="4462322"/>
            <a:ext cx="4711700" cy="726927"/>
          </a:xfrm>
          <a:prstGeom prst="rightBrace">
            <a:avLst>
              <a:gd name="adj1" fmla="val 8333"/>
              <a:gd name="adj2" fmla="val 1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771468" y="4551147"/>
            <a:ext cx="4649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Se for renovação sem alteração de integrante, clicar em não, caso seja um novo integrante, clicar em sim. </a:t>
            </a:r>
          </a:p>
        </p:txBody>
      </p:sp>
      <p:sp>
        <p:nvSpPr>
          <p:cNvPr id="36" name="Seta para a Direita 35"/>
          <p:cNvSpPr/>
          <p:nvPr/>
        </p:nvSpPr>
        <p:spPr>
          <a:xfrm>
            <a:off x="3294221" y="5986167"/>
            <a:ext cx="679916" cy="748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3908828" y="5878440"/>
            <a:ext cx="4649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Valor solicitado.</a:t>
            </a:r>
          </a:p>
        </p:txBody>
      </p:sp>
      <p:sp>
        <p:nvSpPr>
          <p:cNvPr id="19" name="Seta para a Direita 18"/>
          <p:cNvSpPr/>
          <p:nvPr/>
        </p:nvSpPr>
        <p:spPr>
          <a:xfrm>
            <a:off x="3402271" y="3251200"/>
            <a:ext cx="571866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3908828" y="3097711"/>
            <a:ext cx="3852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OBS: ESSA ETAPA IRÁ APRECER PARA OS DEMAIS INTEGRANTES DO GRUPO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1079583" y="1645931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4.9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1079583" y="3444800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5.0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536971" y="4076471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5.1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1689016" y="5510538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167820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-8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</a:t>
            </a:r>
            <a:r>
              <a:rPr lang="pt-BR" sz="3638" b="1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419385" y="6194768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390839" y="2127445"/>
            <a:ext cx="901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4.8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r="839" b="6481"/>
          <a:stretch/>
        </p:blipFill>
        <p:spPr>
          <a:xfrm>
            <a:off x="273595" y="307633"/>
            <a:ext cx="3188188" cy="5991567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3461783" y="1803400"/>
            <a:ext cx="589517" cy="139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051300" y="1711667"/>
            <a:ext cx="406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 necessário descrever alguma observação. </a:t>
            </a:r>
          </a:p>
        </p:txBody>
      </p:sp>
      <p:sp>
        <p:nvSpPr>
          <p:cNvPr id="27" name="Seta para a Direita 26"/>
          <p:cNvSpPr/>
          <p:nvPr/>
        </p:nvSpPr>
        <p:spPr>
          <a:xfrm>
            <a:off x="3476061" y="2711226"/>
            <a:ext cx="589517" cy="139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4065578" y="2619493"/>
            <a:ext cx="406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Após preencher todos os campos, clicar aqui. 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1390839" y="1155471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326286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337229" y="6235700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r="3127" b="6295"/>
          <a:stretch/>
        </p:blipFill>
        <p:spPr>
          <a:xfrm>
            <a:off x="264624" y="399757"/>
            <a:ext cx="3119909" cy="6026187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2832100" y="3517900"/>
            <a:ext cx="851279" cy="139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755867" y="3438979"/>
            <a:ext cx="31258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sim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041671" y="3657600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26663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119943" y="6319636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30" r="-39" b="6345"/>
          <a:stretch/>
        </p:blipFill>
        <p:spPr>
          <a:xfrm>
            <a:off x="240147" y="328546"/>
            <a:ext cx="3203084" cy="5991090"/>
          </a:xfrm>
          <a:prstGeom prst="rect">
            <a:avLst/>
          </a:prstGeom>
        </p:spPr>
      </p:pic>
      <p:cxnSp>
        <p:nvCxnSpPr>
          <p:cNvPr id="30" name="Conector Angulado 29"/>
          <p:cNvCxnSpPr/>
          <p:nvPr/>
        </p:nvCxnSpPr>
        <p:spPr>
          <a:xfrm flipV="1">
            <a:off x="3048000" y="5207000"/>
            <a:ext cx="1308100" cy="8255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4356100" y="5045417"/>
            <a:ext cx="3365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Clicar no Menu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2865334" y="5691321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5.5</a:t>
            </a:r>
          </a:p>
        </p:txBody>
      </p:sp>
    </p:spTree>
    <p:extLst>
      <p:ext uri="{BB962C8B-B14F-4D97-AF65-F5344CB8AC3E}">
        <p14:creationId xmlns:p14="http://schemas.microsoft.com/office/powerpoint/2010/main" val="285451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223320" y="6266307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" r="220" b="6481"/>
          <a:stretch/>
        </p:blipFill>
        <p:spPr>
          <a:xfrm>
            <a:off x="155966" y="189836"/>
            <a:ext cx="3325252" cy="6261137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3251199" y="5130800"/>
            <a:ext cx="432179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683378" y="5045417"/>
            <a:ext cx="34517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Secione a opção anexos.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567176" y="3428963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5.6</a:t>
            </a:r>
          </a:p>
        </p:txBody>
      </p:sp>
    </p:spTree>
    <p:extLst>
      <p:ext uri="{BB962C8B-B14F-4D97-AF65-F5344CB8AC3E}">
        <p14:creationId xmlns:p14="http://schemas.microsoft.com/office/powerpoint/2010/main" val="294349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326385" y="6262031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78" r="-453" b="10419"/>
          <a:stretch/>
        </p:blipFill>
        <p:spPr>
          <a:xfrm>
            <a:off x="167753" y="399757"/>
            <a:ext cx="3347658" cy="5952957"/>
          </a:xfrm>
          <a:prstGeom prst="rect">
            <a:avLst/>
          </a:prstGeom>
        </p:spPr>
      </p:pic>
      <p:sp>
        <p:nvSpPr>
          <p:cNvPr id="14" name="Chave Direita 13"/>
          <p:cNvSpPr/>
          <p:nvPr/>
        </p:nvSpPr>
        <p:spPr>
          <a:xfrm>
            <a:off x="3454400" y="1676400"/>
            <a:ext cx="1003300" cy="4343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535092" y="3663434"/>
            <a:ext cx="35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Na proposta é apenas informativo.  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2070646" y="1676400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5.7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2153090" y="2541721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5.8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2194312" y="3264632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5.9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2247029" y="4083166"/>
            <a:ext cx="609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6.0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2247029" y="5056357"/>
            <a:ext cx="5094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6.1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2247029" y="5902159"/>
            <a:ext cx="5773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6.2</a:t>
            </a:r>
          </a:p>
        </p:txBody>
      </p:sp>
    </p:spTree>
    <p:extLst>
      <p:ext uri="{BB962C8B-B14F-4D97-AF65-F5344CB8AC3E}">
        <p14:creationId xmlns:p14="http://schemas.microsoft.com/office/powerpoint/2010/main" val="15344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0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260647" y="6229046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334" r="839" b="5185"/>
          <a:stretch/>
        </p:blipFill>
        <p:spPr>
          <a:xfrm>
            <a:off x="189399" y="292063"/>
            <a:ext cx="3177499" cy="6032537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>
            <a:off x="3302000" y="4635500"/>
            <a:ext cx="381379" cy="101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3683379" y="4540250"/>
            <a:ext cx="38604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Foto que comprove a atividade do cliente. </a:t>
            </a:r>
          </a:p>
        </p:txBody>
      </p:sp>
      <p:sp>
        <p:nvSpPr>
          <p:cNvPr id="27" name="Seta para a Direita 26"/>
          <p:cNvSpPr/>
          <p:nvPr/>
        </p:nvSpPr>
        <p:spPr>
          <a:xfrm>
            <a:off x="3334449" y="5403097"/>
            <a:ext cx="381379" cy="101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661265" y="5241514"/>
            <a:ext cx="38604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Foto do comprovante de atividade. </a:t>
            </a:r>
          </a:p>
        </p:txBody>
      </p:sp>
      <p:cxnSp>
        <p:nvCxnSpPr>
          <p:cNvPr id="14" name="Conector Angulado 13"/>
          <p:cNvCxnSpPr/>
          <p:nvPr/>
        </p:nvCxnSpPr>
        <p:spPr>
          <a:xfrm flipV="1">
            <a:off x="3035300" y="5796749"/>
            <a:ext cx="680528" cy="43229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/>
          <p:cNvSpPr txBox="1"/>
          <p:nvPr/>
        </p:nvSpPr>
        <p:spPr>
          <a:xfrm>
            <a:off x="3695357" y="5661233"/>
            <a:ext cx="38604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Finalizar os Anexos. 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89399" y="1193800"/>
            <a:ext cx="3177499" cy="29372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2179568" y="4530248"/>
            <a:ext cx="5773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2197100" y="5397500"/>
            <a:ext cx="5297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6.4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2234810" y="5905881"/>
            <a:ext cx="5297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6.5</a:t>
            </a:r>
          </a:p>
        </p:txBody>
      </p:sp>
    </p:spTree>
    <p:extLst>
      <p:ext uri="{BB962C8B-B14F-4D97-AF65-F5344CB8AC3E}">
        <p14:creationId xmlns:p14="http://schemas.microsoft.com/office/powerpoint/2010/main" val="249400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15481" y="6373670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/>
          <a:stretch/>
        </p:blipFill>
        <p:spPr>
          <a:xfrm>
            <a:off x="209808" y="352086"/>
            <a:ext cx="3415783" cy="589257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973713" y="1469571"/>
            <a:ext cx="4791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Depois de selecionar novo cliente, aparecerá essa tela para a digitação dos dados primários do cliente. </a:t>
            </a:r>
          </a:p>
        </p:txBody>
      </p:sp>
      <p:sp>
        <p:nvSpPr>
          <p:cNvPr id="7" name="Seta para a Direita 6"/>
          <p:cNvSpPr/>
          <p:nvPr/>
        </p:nvSpPr>
        <p:spPr>
          <a:xfrm>
            <a:off x="3298111" y="3945092"/>
            <a:ext cx="553660" cy="808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004366" y="3658846"/>
            <a:ext cx="40601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O número de telefone deve conter 11 dígitos para o envio da remessa</a:t>
            </a:r>
            <a:r>
              <a:rPr lang="pt-BR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4" name="Seta para a Direita 13"/>
          <p:cNvSpPr/>
          <p:nvPr/>
        </p:nvSpPr>
        <p:spPr>
          <a:xfrm>
            <a:off x="3215738" y="4787900"/>
            <a:ext cx="601331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070503" y="4582176"/>
            <a:ext cx="47597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Deve ser de acordo com o CEP da base do Correio, o mesmo deve ter os 8 dígitos sem traço. 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 99920000.</a:t>
            </a:r>
          </a:p>
        </p:txBody>
      </p:sp>
      <p:sp>
        <p:nvSpPr>
          <p:cNvPr id="17" name="Seta para a Direita 16"/>
          <p:cNvSpPr/>
          <p:nvPr/>
        </p:nvSpPr>
        <p:spPr>
          <a:xfrm>
            <a:off x="3241360" y="2628984"/>
            <a:ext cx="575710" cy="63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903298" y="2473424"/>
            <a:ext cx="4926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CPF do proponente. Deve ter  os 11 dígitos sem pontuação.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: 1234567891011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912925" y="3027422"/>
            <a:ext cx="4315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Nome do cliente de acordo com o documento.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3261618" y="3198039"/>
            <a:ext cx="575710" cy="634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/>
          <p:cNvSpPr/>
          <p:nvPr/>
        </p:nvSpPr>
        <p:spPr>
          <a:xfrm>
            <a:off x="3298111" y="5517257"/>
            <a:ext cx="601331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070504" y="5425562"/>
            <a:ext cx="2659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Nome da Rua. </a:t>
            </a:r>
          </a:p>
        </p:txBody>
      </p:sp>
      <p:sp>
        <p:nvSpPr>
          <p:cNvPr id="24" name="Seta para a Direita 23"/>
          <p:cNvSpPr/>
          <p:nvPr/>
        </p:nvSpPr>
        <p:spPr>
          <a:xfrm>
            <a:off x="3341503" y="6067261"/>
            <a:ext cx="502369" cy="482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072432" y="5899616"/>
            <a:ext cx="43161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Número e complemento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: casa 1, AP.</a:t>
            </a: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83C2A328-77B3-4E94-B2A7-0AB56E62B921}"/>
              </a:ext>
            </a:extLst>
          </p:cNvPr>
          <p:cNvSpPr/>
          <p:nvPr/>
        </p:nvSpPr>
        <p:spPr>
          <a:xfrm flipV="1">
            <a:off x="3215738" y="1793043"/>
            <a:ext cx="64489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917700" y="2473424"/>
            <a:ext cx="596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1.5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968500" y="3223353"/>
            <a:ext cx="546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1.6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968500" y="3783509"/>
            <a:ext cx="596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1.7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968500" y="4626317"/>
            <a:ext cx="596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1.8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1917700" y="5239811"/>
            <a:ext cx="596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1.9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1016000" y="5899617"/>
            <a:ext cx="474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2.0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2588488" y="5899615"/>
            <a:ext cx="5757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139828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25564" y="10"/>
            <a:ext cx="3657815" cy="6857989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203321" y="6230903"/>
            <a:ext cx="245845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18" r="1245"/>
          <a:stretch/>
        </p:blipFill>
        <p:spPr>
          <a:xfrm>
            <a:off x="205190" y="697801"/>
            <a:ext cx="3185710" cy="5533102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>
            <a:off x="3213100" y="4660900"/>
            <a:ext cx="484612" cy="139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683379" y="4569167"/>
            <a:ext cx="2550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Finalizar 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2861161" y="3428963"/>
            <a:ext cx="5297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6.6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2861160" y="4033888"/>
            <a:ext cx="5297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6.7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2861159" y="4569564"/>
            <a:ext cx="5297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6.8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2820350" y="5137872"/>
            <a:ext cx="5705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6.9</a:t>
            </a:r>
          </a:p>
        </p:txBody>
      </p:sp>
    </p:spTree>
    <p:extLst>
      <p:ext uri="{BB962C8B-B14F-4D97-AF65-F5344CB8AC3E}">
        <p14:creationId xmlns:p14="http://schemas.microsoft.com/office/powerpoint/2010/main" val="301423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25564" y="10"/>
            <a:ext cx="3657815" cy="6857989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Proposta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337228" y="6194768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79" r="1601" b="4999"/>
          <a:stretch/>
        </p:blipFill>
        <p:spPr>
          <a:xfrm>
            <a:off x="320286" y="438344"/>
            <a:ext cx="3068369" cy="5918007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3303407" y="2616200"/>
            <a:ext cx="395945" cy="1397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908828" y="2489200"/>
            <a:ext cx="28343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Após finalizar aparecerá essa tela.</a:t>
            </a:r>
          </a:p>
        </p:txBody>
      </p:sp>
    </p:spTree>
    <p:extLst>
      <p:ext uri="{BB962C8B-B14F-4D97-AF65-F5344CB8AC3E}">
        <p14:creationId xmlns:p14="http://schemas.microsoft.com/office/powerpoint/2010/main" val="7169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-85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1841689" y="5013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462976" lvl="1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3150762" y="6171685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1" y="1668133"/>
            <a:ext cx="6702380" cy="29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54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833182" y="457849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1" t="3655"/>
          <a:stretch/>
        </p:blipFill>
        <p:spPr>
          <a:xfrm>
            <a:off x="158337" y="273432"/>
            <a:ext cx="3327399" cy="594956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427945" y="3159838"/>
            <a:ext cx="43267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logar é necessário inserir os dados de acesso.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439814" y="6081641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377325" y="2750235"/>
            <a:ext cx="7231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427279" y="3321421"/>
            <a:ext cx="7231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3" name="Chave Direita 2"/>
          <p:cNvSpPr/>
          <p:nvPr/>
        </p:nvSpPr>
        <p:spPr>
          <a:xfrm>
            <a:off x="3263900" y="2897149"/>
            <a:ext cx="964799" cy="747437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395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 Go.on</a:t>
            </a: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167154" y="6248400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1375"/>
          <a:stretch/>
        </p:blipFill>
        <p:spPr>
          <a:xfrm>
            <a:off x="159620" y="266699"/>
            <a:ext cx="3439464" cy="598170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683379" y="1703234"/>
            <a:ext cx="4765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</a:rPr>
              <a:t>Após logar, no celular irá aparecer essa tela, selecionar </a:t>
            </a:r>
          </a:p>
          <a:p>
            <a:pPr algn="ctr"/>
            <a:r>
              <a:rPr lang="pt-BR" sz="1500" dirty="0">
                <a:solidFill>
                  <a:schemeClr val="bg1"/>
                </a:solidFill>
              </a:rPr>
              <a:t>“ CRIAR SERVIÇO”. </a:t>
            </a:r>
          </a:p>
        </p:txBody>
      </p:sp>
      <p:cxnSp>
        <p:nvCxnSpPr>
          <p:cNvPr id="12" name="Conector Angulado 11"/>
          <p:cNvCxnSpPr/>
          <p:nvPr/>
        </p:nvCxnSpPr>
        <p:spPr>
          <a:xfrm flipV="1">
            <a:off x="1140422" y="1908362"/>
            <a:ext cx="2676928" cy="11049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1346200" y="2274207"/>
            <a:ext cx="520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0.3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959230" y="347001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0.4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928846" y="1371722"/>
            <a:ext cx="593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0.5</a:t>
            </a:r>
          </a:p>
        </p:txBody>
      </p:sp>
      <p:sp>
        <p:nvSpPr>
          <p:cNvPr id="7" name="Seta para a Direita 6"/>
          <p:cNvSpPr/>
          <p:nvPr/>
        </p:nvSpPr>
        <p:spPr>
          <a:xfrm>
            <a:off x="3429380" y="1371626"/>
            <a:ext cx="79972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4327396" y="1208662"/>
            <a:ext cx="39291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</a:rPr>
              <a:t>Clique aqui para verificar se possui OS’s a enviar</a:t>
            </a:r>
          </a:p>
        </p:txBody>
      </p:sp>
      <p:sp>
        <p:nvSpPr>
          <p:cNvPr id="16" name="Seta para a Direita 15"/>
          <p:cNvSpPr/>
          <p:nvPr/>
        </p:nvSpPr>
        <p:spPr>
          <a:xfrm>
            <a:off x="3496859" y="3968908"/>
            <a:ext cx="799720" cy="909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327396" y="3898282"/>
            <a:ext cx="4356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Clique aqui para verificar se há OS’s  para corrigir</a:t>
            </a:r>
          </a:p>
        </p:txBody>
      </p:sp>
    </p:spTree>
    <p:extLst>
      <p:ext uri="{BB962C8B-B14F-4D97-AF65-F5344CB8AC3E}">
        <p14:creationId xmlns:p14="http://schemas.microsoft.com/office/powerpoint/2010/main" val="12097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 Go.on</a:t>
            </a: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251815" y="6212610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-42"/>
          <a:stretch/>
        </p:blipFill>
        <p:spPr>
          <a:xfrm>
            <a:off x="225801" y="456908"/>
            <a:ext cx="3307597" cy="589944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51815" y="3406629"/>
            <a:ext cx="4817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Selecionar  a opção E. Formalização</a:t>
            </a:r>
          </a:p>
        </p:txBody>
      </p:sp>
      <p:cxnSp>
        <p:nvCxnSpPr>
          <p:cNvPr id="10" name="Conector Angulado 9"/>
          <p:cNvCxnSpPr/>
          <p:nvPr/>
        </p:nvCxnSpPr>
        <p:spPr>
          <a:xfrm flipV="1">
            <a:off x="2001143" y="3595400"/>
            <a:ext cx="2250672" cy="81585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2286000" y="190603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0.6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374900" y="2572350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0.7	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387600" y="3261801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0.8	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74900" y="4205318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0.9	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400300" y="5068109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1.0	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2413000" y="5795261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1.1	</a:t>
            </a:r>
          </a:p>
        </p:txBody>
      </p:sp>
    </p:spTree>
    <p:extLst>
      <p:ext uri="{BB962C8B-B14F-4D97-AF65-F5344CB8AC3E}">
        <p14:creationId xmlns:p14="http://schemas.microsoft.com/office/powerpoint/2010/main" val="21233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 Go.on</a:t>
            </a: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204800" y="6266307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987731" y="1705332"/>
            <a:ext cx="4921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Insira Nome ou CPF do cliente para dar início ao atendimento.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094298E-3F93-42FA-9E8A-2C7AC0389775}"/>
              </a:ext>
            </a:extLst>
          </p:cNvPr>
          <p:cNvSpPr txBox="1"/>
          <p:nvPr/>
        </p:nvSpPr>
        <p:spPr>
          <a:xfrm>
            <a:off x="4140130" y="3621672"/>
            <a:ext cx="5095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Preencher este campo caso tenha alguma observação para fazer.</a:t>
            </a:r>
          </a:p>
        </p:txBody>
      </p:sp>
      <p:sp>
        <p:nvSpPr>
          <p:cNvPr id="16" name="Seta: para a Direita 9">
            <a:extLst>
              <a:ext uri="{FF2B5EF4-FFF2-40B4-BE49-F238E27FC236}">
                <a16:creationId xmlns:a16="http://schemas.microsoft.com/office/drawing/2014/main" id="{4EC56A1C-5E1A-487F-8987-9CCC16455DF7}"/>
              </a:ext>
            </a:extLst>
          </p:cNvPr>
          <p:cNvSpPr/>
          <p:nvPr/>
        </p:nvSpPr>
        <p:spPr>
          <a:xfrm flipV="1">
            <a:off x="3326431" y="1978664"/>
            <a:ext cx="64489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Seta: para a Direita 14">
            <a:extLst>
              <a:ext uri="{FF2B5EF4-FFF2-40B4-BE49-F238E27FC236}">
                <a16:creationId xmlns:a16="http://schemas.microsoft.com/office/drawing/2014/main" id="{720B2881-864E-4A7A-BF99-D1131B509066}"/>
              </a:ext>
            </a:extLst>
          </p:cNvPr>
          <p:cNvSpPr/>
          <p:nvPr/>
        </p:nvSpPr>
        <p:spPr>
          <a:xfrm flipV="1">
            <a:off x="3365349" y="3801791"/>
            <a:ext cx="622382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" r="-796" b="15789"/>
          <a:stretch/>
        </p:blipFill>
        <p:spPr>
          <a:xfrm>
            <a:off x="162056" y="682590"/>
            <a:ext cx="3359051" cy="5537201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2144610" y="1936165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1.2	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2284310" y="3289607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1.3	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2144610" y="454318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1.4	</a:t>
            </a:r>
          </a:p>
        </p:txBody>
      </p:sp>
    </p:spTree>
    <p:extLst>
      <p:ext uri="{BB962C8B-B14F-4D97-AF65-F5344CB8AC3E}">
        <p14:creationId xmlns:p14="http://schemas.microsoft.com/office/powerpoint/2010/main" val="226316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 Go.on</a:t>
            </a: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402276" y="6389746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r="461" b="8333"/>
          <a:stretch/>
        </p:blipFill>
        <p:spPr>
          <a:xfrm>
            <a:off x="185765" y="510237"/>
            <a:ext cx="3317197" cy="6070601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>
            <a:off x="3479800" y="1435100"/>
            <a:ext cx="414694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908828" y="1295400"/>
            <a:ext cx="325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CPF OU nome do cliente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3479800" y="2438008"/>
            <a:ext cx="414694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3921867" y="2314525"/>
            <a:ext cx="325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Selecionar novo cliente</a:t>
            </a:r>
          </a:p>
        </p:txBody>
      </p:sp>
      <p:sp>
        <p:nvSpPr>
          <p:cNvPr id="20" name="Seta para a Direita 19"/>
          <p:cNvSpPr/>
          <p:nvPr/>
        </p:nvSpPr>
        <p:spPr>
          <a:xfrm>
            <a:off x="3438928" y="3796908"/>
            <a:ext cx="414694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3838761" y="3662111"/>
            <a:ext cx="4991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CPF do Proponente ou do líder do grupo caso seja Grupo solidário.</a:t>
            </a:r>
          </a:p>
        </p:txBody>
      </p:sp>
      <p:sp>
        <p:nvSpPr>
          <p:cNvPr id="22" name="Seta para a Direita 21"/>
          <p:cNvSpPr/>
          <p:nvPr/>
        </p:nvSpPr>
        <p:spPr>
          <a:xfrm>
            <a:off x="3426391" y="4393808"/>
            <a:ext cx="414694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818609" y="4165891"/>
            <a:ext cx="50116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CPF do Proponente ou do líder do grupo caso seja Grupo solidário.</a:t>
            </a:r>
          </a:p>
        </p:txBody>
      </p:sp>
      <p:sp>
        <p:nvSpPr>
          <p:cNvPr id="25" name="Seta para a Direita 24"/>
          <p:cNvSpPr/>
          <p:nvPr/>
        </p:nvSpPr>
        <p:spPr>
          <a:xfrm>
            <a:off x="3438928" y="4957462"/>
            <a:ext cx="414694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3851587" y="4657363"/>
            <a:ext cx="4978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Telefone do Proponente ou do líder do grupo caso seja Grupo solidário.</a:t>
            </a:r>
          </a:p>
        </p:txBody>
      </p:sp>
      <p:sp>
        <p:nvSpPr>
          <p:cNvPr id="27" name="Seta para a Direita 26"/>
          <p:cNvSpPr/>
          <p:nvPr/>
        </p:nvSpPr>
        <p:spPr>
          <a:xfrm>
            <a:off x="3426391" y="5646932"/>
            <a:ext cx="414694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751615" y="5364012"/>
            <a:ext cx="50786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CEP do endereço do Proponente ou do líder do grupo caso seja Grupo solidário.</a:t>
            </a:r>
          </a:p>
        </p:txBody>
      </p:sp>
      <p:cxnSp>
        <p:nvCxnSpPr>
          <p:cNvPr id="17" name="Conector Angulado 16"/>
          <p:cNvCxnSpPr/>
          <p:nvPr/>
        </p:nvCxnSpPr>
        <p:spPr>
          <a:xfrm flipV="1">
            <a:off x="3225800" y="6083300"/>
            <a:ext cx="525815" cy="36767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3792944" y="5874930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Rua do endereço do proponente ou do LÍDER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2100503" y="145698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1.5	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2100503" y="236747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1.6	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2041963" y="3711525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1.7	</a:t>
            </a:r>
          </a:p>
        </p:txBody>
      </p:sp>
      <p:sp>
        <p:nvSpPr>
          <p:cNvPr id="36" name="CaixaDeTexto 35"/>
          <p:cNvSpPr txBox="1"/>
          <p:nvPr/>
        </p:nvSpPr>
        <p:spPr>
          <a:xfrm>
            <a:off x="2024295" y="4331477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1.8	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2024295" y="4925511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1.9	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2046958" y="5642903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2.0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2092798" y="6228163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380595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9" name="object 9"/>
          <p:cNvSpPr/>
          <p:nvPr/>
        </p:nvSpPr>
        <p:spPr>
          <a:xfrm>
            <a:off x="12403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 dirty="0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 Go.on</a:t>
            </a: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2" name="Retângulo 1"/>
          <p:cNvSpPr/>
          <p:nvPr/>
        </p:nvSpPr>
        <p:spPr>
          <a:xfrm>
            <a:off x="4215481" y="6373670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r="-162" b="5370"/>
          <a:stretch/>
        </p:blipFill>
        <p:spPr>
          <a:xfrm>
            <a:off x="127169" y="399757"/>
            <a:ext cx="3300674" cy="6135495"/>
          </a:xfrm>
          <a:prstGeom prst="rect">
            <a:avLst/>
          </a:prstGeom>
        </p:spPr>
      </p:pic>
      <p:cxnSp>
        <p:nvCxnSpPr>
          <p:cNvPr id="73" name="Conector de Seta Reta 72"/>
          <p:cNvCxnSpPr/>
          <p:nvPr/>
        </p:nvCxnSpPr>
        <p:spPr>
          <a:xfrm flipV="1">
            <a:off x="1231900" y="1365169"/>
            <a:ext cx="2451264" cy="273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1583880" y="1603969"/>
            <a:ext cx="2086666" cy="97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/>
          <p:cNvSpPr txBox="1"/>
          <p:nvPr/>
        </p:nvSpPr>
        <p:spPr>
          <a:xfrm>
            <a:off x="3683164" y="1329719"/>
            <a:ext cx="41402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Número da casa e completo caso tenha. </a:t>
            </a:r>
          </a:p>
        </p:txBody>
      </p:sp>
      <p:sp>
        <p:nvSpPr>
          <p:cNvPr id="79" name="Seta para a Direita 78"/>
          <p:cNvSpPr/>
          <p:nvPr/>
        </p:nvSpPr>
        <p:spPr>
          <a:xfrm>
            <a:off x="3378200" y="2171700"/>
            <a:ext cx="304964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CaixaDeTexto 79"/>
          <p:cNvSpPr txBox="1"/>
          <p:nvPr/>
        </p:nvSpPr>
        <p:spPr>
          <a:xfrm>
            <a:off x="3670546" y="2035517"/>
            <a:ext cx="41402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Bairro do endereço do Proponente ou Líder.</a:t>
            </a:r>
          </a:p>
        </p:txBody>
      </p:sp>
      <p:sp>
        <p:nvSpPr>
          <p:cNvPr id="81" name="Seta para a Direita 80"/>
          <p:cNvSpPr/>
          <p:nvPr/>
        </p:nvSpPr>
        <p:spPr>
          <a:xfrm>
            <a:off x="3378200" y="2777782"/>
            <a:ext cx="304964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/>
          <p:cNvSpPr txBox="1"/>
          <p:nvPr/>
        </p:nvSpPr>
        <p:spPr>
          <a:xfrm>
            <a:off x="3670546" y="2630458"/>
            <a:ext cx="41402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Cidade do endereço do Proponente ou Líder.</a:t>
            </a:r>
          </a:p>
        </p:txBody>
      </p:sp>
      <p:sp>
        <p:nvSpPr>
          <p:cNvPr id="84" name="Seta para a Direita 83"/>
          <p:cNvSpPr/>
          <p:nvPr/>
        </p:nvSpPr>
        <p:spPr>
          <a:xfrm>
            <a:off x="3378200" y="3372723"/>
            <a:ext cx="304964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/>
          <p:cNvSpPr txBox="1"/>
          <p:nvPr/>
        </p:nvSpPr>
        <p:spPr>
          <a:xfrm>
            <a:off x="3708744" y="3261940"/>
            <a:ext cx="41402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Estado.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: SP.</a:t>
            </a:r>
          </a:p>
        </p:txBody>
      </p:sp>
      <p:sp>
        <p:nvSpPr>
          <p:cNvPr id="86" name="Seta para a Direita 85"/>
          <p:cNvSpPr/>
          <p:nvPr/>
        </p:nvSpPr>
        <p:spPr>
          <a:xfrm>
            <a:off x="3353593" y="3908819"/>
            <a:ext cx="304964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/>
          <p:cNvSpPr txBox="1"/>
          <p:nvPr/>
        </p:nvSpPr>
        <p:spPr>
          <a:xfrm>
            <a:off x="3658557" y="3836734"/>
            <a:ext cx="41402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Não é obrigatório.</a:t>
            </a:r>
          </a:p>
        </p:txBody>
      </p:sp>
      <p:sp>
        <p:nvSpPr>
          <p:cNvPr id="89" name="Chave Direita 88"/>
          <p:cNvSpPr/>
          <p:nvPr/>
        </p:nvSpPr>
        <p:spPr>
          <a:xfrm>
            <a:off x="1231900" y="4559645"/>
            <a:ext cx="5000402" cy="893918"/>
          </a:xfrm>
          <a:prstGeom prst="rightBrace">
            <a:avLst>
              <a:gd name="adj1" fmla="val 8333"/>
              <a:gd name="adj2" fmla="val 1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aixaDeTexto 89"/>
          <p:cNvSpPr txBox="1"/>
          <p:nvPr/>
        </p:nvSpPr>
        <p:spPr>
          <a:xfrm>
            <a:off x="3810763" y="4759925"/>
            <a:ext cx="5019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Caso seja correntista ou poupador do Banco do Brasil, caso não, selecionar a opção “Não possui”. </a:t>
            </a:r>
          </a:p>
        </p:txBody>
      </p:sp>
      <p:sp>
        <p:nvSpPr>
          <p:cNvPr id="91" name="Seta para a Direita 90"/>
          <p:cNvSpPr/>
          <p:nvPr/>
        </p:nvSpPr>
        <p:spPr>
          <a:xfrm>
            <a:off x="3448416" y="6038108"/>
            <a:ext cx="304964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/>
          <p:cNvSpPr txBox="1"/>
          <p:nvPr/>
        </p:nvSpPr>
        <p:spPr>
          <a:xfrm>
            <a:off x="3776008" y="5873166"/>
            <a:ext cx="41402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Apenas informativo.</a:t>
            </a:r>
          </a:p>
        </p:txBody>
      </p:sp>
      <p:sp>
        <p:nvSpPr>
          <p:cNvPr id="93" name="CaixaDeTexto 92"/>
          <p:cNvSpPr txBox="1"/>
          <p:nvPr/>
        </p:nvSpPr>
        <p:spPr>
          <a:xfrm>
            <a:off x="786934" y="1203490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2.1</a:t>
            </a:r>
          </a:p>
        </p:txBody>
      </p:sp>
      <p:sp>
        <p:nvSpPr>
          <p:cNvPr id="94" name="CaixaDeTexto 93"/>
          <p:cNvSpPr txBox="1"/>
          <p:nvPr/>
        </p:nvSpPr>
        <p:spPr>
          <a:xfrm>
            <a:off x="2453446" y="1189002"/>
            <a:ext cx="580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2.2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786934" y="1814467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2.3</a:t>
            </a:r>
          </a:p>
        </p:txBody>
      </p:sp>
      <p:sp>
        <p:nvSpPr>
          <p:cNvPr id="96" name="CaixaDeTexto 95"/>
          <p:cNvSpPr txBox="1"/>
          <p:nvPr/>
        </p:nvSpPr>
        <p:spPr>
          <a:xfrm>
            <a:off x="749136" y="2358682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2.4</a:t>
            </a:r>
          </a:p>
        </p:txBody>
      </p:sp>
      <p:sp>
        <p:nvSpPr>
          <p:cNvPr id="97" name="CaixaDeTexto 96"/>
          <p:cNvSpPr txBox="1"/>
          <p:nvPr/>
        </p:nvSpPr>
        <p:spPr>
          <a:xfrm>
            <a:off x="749136" y="2937390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2.5</a:t>
            </a:r>
          </a:p>
        </p:txBody>
      </p:sp>
      <p:sp>
        <p:nvSpPr>
          <p:cNvPr id="98" name="CaixaDeTexto 97"/>
          <p:cNvSpPr txBox="1"/>
          <p:nvPr/>
        </p:nvSpPr>
        <p:spPr>
          <a:xfrm>
            <a:off x="749136" y="3494920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2.6</a:t>
            </a:r>
          </a:p>
        </p:txBody>
      </p:sp>
      <p:sp>
        <p:nvSpPr>
          <p:cNvPr id="99" name="CaixaDeTexto 98"/>
          <p:cNvSpPr txBox="1"/>
          <p:nvPr/>
        </p:nvSpPr>
        <p:spPr>
          <a:xfrm>
            <a:off x="1916013" y="4075399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2.7</a:t>
            </a:r>
          </a:p>
        </p:txBody>
      </p:sp>
      <p:sp>
        <p:nvSpPr>
          <p:cNvPr id="100" name="CaixaDeTexto 99"/>
          <p:cNvSpPr txBox="1"/>
          <p:nvPr/>
        </p:nvSpPr>
        <p:spPr>
          <a:xfrm>
            <a:off x="2233513" y="6063508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2.8</a:t>
            </a:r>
          </a:p>
        </p:txBody>
      </p:sp>
    </p:spTree>
    <p:extLst>
      <p:ext uri="{BB962C8B-B14F-4D97-AF65-F5344CB8AC3E}">
        <p14:creationId xmlns:p14="http://schemas.microsoft.com/office/powerpoint/2010/main" val="342917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 </a:t>
            </a:r>
            <a:r>
              <a:rPr lang="pt-BR" sz="3638" b="1" dirty="0" err="1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49715" y="6266307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18" r="73" b="5000"/>
          <a:stretch/>
        </p:blipFill>
        <p:spPr>
          <a:xfrm>
            <a:off x="175055" y="241299"/>
            <a:ext cx="3330145" cy="6273801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2975947" y="5902159"/>
            <a:ext cx="660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2.9</a:t>
            </a:r>
          </a:p>
        </p:txBody>
      </p:sp>
      <p:cxnSp>
        <p:nvCxnSpPr>
          <p:cNvPr id="26" name="Conector Angulado 25"/>
          <p:cNvCxnSpPr>
            <a:stCxn id="28" idx="2"/>
          </p:cNvCxnSpPr>
          <p:nvPr/>
        </p:nvCxnSpPr>
        <p:spPr>
          <a:xfrm rot="5400000" flipH="1" flipV="1">
            <a:off x="3487061" y="5140385"/>
            <a:ext cx="904024" cy="1265853"/>
          </a:xfrm>
          <a:prstGeom prst="bentConnector4">
            <a:avLst>
              <a:gd name="adj1" fmla="val -25287"/>
              <a:gd name="adj2" fmla="val 630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4622799" y="5159716"/>
            <a:ext cx="21193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24430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49715" y="6266307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38600" y="1600200"/>
            <a:ext cx="4791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Continuação da tela dos dados do endereço.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" r="582" b="45226"/>
          <a:stretch/>
        </p:blipFill>
        <p:spPr>
          <a:xfrm>
            <a:off x="243504" y="509214"/>
            <a:ext cx="3196155" cy="5701085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3441700" y="3238500"/>
            <a:ext cx="889000" cy="101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328659" y="3053834"/>
            <a:ext cx="3251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Bairro do endereço do cliente.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3439659" y="4648018"/>
            <a:ext cx="889000" cy="101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328659" y="4528718"/>
            <a:ext cx="3251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Cidade do endereço.</a:t>
            </a:r>
          </a:p>
        </p:txBody>
      </p:sp>
      <p:sp>
        <p:nvSpPr>
          <p:cNvPr id="15" name="Seta para a Direita 14"/>
          <p:cNvSpPr/>
          <p:nvPr/>
        </p:nvSpPr>
        <p:spPr>
          <a:xfrm>
            <a:off x="3439659" y="5752966"/>
            <a:ext cx="889000" cy="101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348333" y="5619100"/>
            <a:ext cx="3251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UF do estado. </a:t>
            </a:r>
            <a:r>
              <a:rPr lang="pt-BR" sz="1500" dirty="0" err="1">
                <a:solidFill>
                  <a:schemeClr val="bg1"/>
                </a:solidFill>
              </a:rPr>
              <a:t>Ex</a:t>
            </a:r>
            <a:r>
              <a:rPr lang="pt-BR" sz="1500" dirty="0">
                <a:solidFill>
                  <a:schemeClr val="bg1"/>
                </a:solidFill>
              </a:rPr>
              <a:t>: SP.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688080" y="3104634"/>
            <a:ext cx="1168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2.2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765462" y="4375653"/>
            <a:ext cx="533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2.3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688080" y="5546389"/>
            <a:ext cx="5332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2.4</a:t>
            </a:r>
          </a:p>
        </p:txBody>
      </p:sp>
    </p:spTree>
    <p:extLst>
      <p:ext uri="{BB962C8B-B14F-4D97-AF65-F5344CB8AC3E}">
        <p14:creationId xmlns:p14="http://schemas.microsoft.com/office/powerpoint/2010/main" val="276766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807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 Go.on</a:t>
            </a: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49715" y="6266307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r="1602" b="4814"/>
          <a:stretch/>
        </p:blipFill>
        <p:spPr>
          <a:xfrm>
            <a:off x="174000" y="405162"/>
            <a:ext cx="3206441" cy="6184310"/>
          </a:xfrm>
          <a:prstGeom prst="rect">
            <a:avLst/>
          </a:prstGeom>
        </p:spPr>
      </p:pic>
      <p:sp>
        <p:nvSpPr>
          <p:cNvPr id="23" name="Seta para a Direita 22"/>
          <p:cNvSpPr/>
          <p:nvPr/>
        </p:nvSpPr>
        <p:spPr>
          <a:xfrm>
            <a:off x="3380441" y="5199381"/>
            <a:ext cx="30034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3793511" y="5014715"/>
            <a:ext cx="3045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Selecionar essa opção.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2865464" y="4607773"/>
            <a:ext cx="54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2.9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2918962" y="5014715"/>
            <a:ext cx="458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3.0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2842284" y="5506247"/>
            <a:ext cx="458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3.1</a:t>
            </a:r>
          </a:p>
        </p:txBody>
      </p:sp>
      <p:sp>
        <p:nvSpPr>
          <p:cNvPr id="47" name="Seta para a Direita 46"/>
          <p:cNvSpPr/>
          <p:nvPr/>
        </p:nvSpPr>
        <p:spPr>
          <a:xfrm>
            <a:off x="3391580" y="4723636"/>
            <a:ext cx="30034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 para a Direita 47"/>
          <p:cNvSpPr/>
          <p:nvPr/>
        </p:nvSpPr>
        <p:spPr>
          <a:xfrm>
            <a:off x="3380441" y="5696307"/>
            <a:ext cx="30034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/>
          <p:cNvSpPr txBox="1"/>
          <p:nvPr/>
        </p:nvSpPr>
        <p:spPr>
          <a:xfrm>
            <a:off x="3713537" y="4593918"/>
            <a:ext cx="4656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É para calcular o deslocamento do agente até o cliente.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3760057" y="5522345"/>
            <a:ext cx="3045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cancelar a NR. </a:t>
            </a:r>
          </a:p>
        </p:txBody>
      </p:sp>
    </p:spTree>
    <p:extLst>
      <p:ext uri="{BB962C8B-B14F-4D97-AF65-F5344CB8AC3E}">
        <p14:creationId xmlns:p14="http://schemas.microsoft.com/office/powerpoint/2010/main" val="38890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 Go.on</a:t>
            </a: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439814" y="6044380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r="1654" b="8518"/>
          <a:stretch/>
        </p:blipFill>
        <p:spPr>
          <a:xfrm>
            <a:off x="202870" y="460542"/>
            <a:ext cx="3277423" cy="6121400"/>
          </a:xfrm>
          <a:prstGeom prst="rect">
            <a:avLst/>
          </a:prstGeom>
        </p:spPr>
      </p:pic>
      <p:cxnSp>
        <p:nvCxnSpPr>
          <p:cNvPr id="12" name="Conector Angulado 11"/>
          <p:cNvCxnSpPr/>
          <p:nvPr/>
        </p:nvCxnSpPr>
        <p:spPr>
          <a:xfrm flipV="1">
            <a:off x="1752600" y="3632200"/>
            <a:ext cx="1930563" cy="3302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683164" y="3428963"/>
            <a:ext cx="3271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Sim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834546" y="3800817"/>
            <a:ext cx="54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3.2</a:t>
            </a:r>
          </a:p>
        </p:txBody>
      </p:sp>
    </p:spTree>
    <p:extLst>
      <p:ext uri="{BB962C8B-B14F-4D97-AF65-F5344CB8AC3E}">
        <p14:creationId xmlns:p14="http://schemas.microsoft.com/office/powerpoint/2010/main" val="4375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989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 Go.on</a:t>
            </a: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49715" y="6266307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445" r="437"/>
          <a:stretch/>
        </p:blipFill>
        <p:spPr>
          <a:xfrm>
            <a:off x="154633" y="734793"/>
            <a:ext cx="3350207" cy="5716180"/>
          </a:xfrm>
          <a:prstGeom prst="rect">
            <a:avLst/>
          </a:prstGeom>
        </p:spPr>
      </p:pic>
      <p:sp>
        <p:nvSpPr>
          <p:cNvPr id="21" name="Seta para a Direita 20"/>
          <p:cNvSpPr/>
          <p:nvPr/>
        </p:nvSpPr>
        <p:spPr>
          <a:xfrm>
            <a:off x="3516685" y="2057400"/>
            <a:ext cx="392143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>
            <a:off x="3513913" y="3009900"/>
            <a:ext cx="392143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a Direita 26"/>
          <p:cNvSpPr/>
          <p:nvPr/>
        </p:nvSpPr>
        <p:spPr>
          <a:xfrm>
            <a:off x="3513913" y="3981407"/>
            <a:ext cx="392143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 para a Direita 27"/>
          <p:cNvSpPr/>
          <p:nvPr/>
        </p:nvSpPr>
        <p:spPr>
          <a:xfrm>
            <a:off x="3513912" y="5140537"/>
            <a:ext cx="392143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 para a Direita 29"/>
          <p:cNvSpPr/>
          <p:nvPr/>
        </p:nvSpPr>
        <p:spPr>
          <a:xfrm>
            <a:off x="3513911" y="5902159"/>
            <a:ext cx="392143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3906054" y="1921217"/>
            <a:ext cx="3378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Custo efetivo total.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906054" y="2873717"/>
            <a:ext cx="3378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Termo de adesão. 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3861742" y="5758888"/>
            <a:ext cx="33151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Foto do produto ou empreendimento.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3847083" y="4945580"/>
            <a:ext cx="48595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Foto da folha com assinatura do cliente, número do celular cliente e documento de identificação do proponente.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4058454" y="3988629"/>
            <a:ext cx="19116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grupo solidário.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1294395" y="2108200"/>
            <a:ext cx="54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3.3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1294395" y="3165024"/>
            <a:ext cx="4747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1294395" y="4006807"/>
            <a:ext cx="54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1294395" y="5191337"/>
            <a:ext cx="54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3.6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259573" y="6087701"/>
            <a:ext cx="54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3.7</a:t>
            </a:r>
          </a:p>
        </p:txBody>
      </p:sp>
    </p:spTree>
    <p:extLst>
      <p:ext uri="{BB962C8B-B14F-4D97-AF65-F5344CB8AC3E}">
        <p14:creationId xmlns:p14="http://schemas.microsoft.com/office/powerpoint/2010/main" val="208521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13057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Formalização Go.on</a:t>
            </a: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49715" y="6266307"/>
            <a:ext cx="230332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27/12/2019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r="839" b="5741"/>
          <a:stretch/>
        </p:blipFill>
        <p:spPr>
          <a:xfrm>
            <a:off x="203035" y="399757"/>
            <a:ext cx="3304579" cy="6248400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1310911" y="1710634"/>
            <a:ext cx="54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3.8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1310911" y="2618408"/>
            <a:ext cx="54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3.9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310441" y="3563925"/>
            <a:ext cx="54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4.0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310441" y="4347859"/>
            <a:ext cx="54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294897" y="6319970"/>
            <a:ext cx="54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1075" y="1331806"/>
            <a:ext cx="3286539" cy="36841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a Direita 26"/>
          <p:cNvSpPr/>
          <p:nvPr/>
        </p:nvSpPr>
        <p:spPr>
          <a:xfrm>
            <a:off x="3487307" y="5364857"/>
            <a:ext cx="392143" cy="50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3908828" y="5208104"/>
            <a:ext cx="24607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observações</a:t>
            </a:r>
          </a:p>
        </p:txBody>
      </p:sp>
      <p:cxnSp>
        <p:nvCxnSpPr>
          <p:cNvPr id="26" name="Conector Angulado 25"/>
          <p:cNvCxnSpPr/>
          <p:nvPr/>
        </p:nvCxnSpPr>
        <p:spPr>
          <a:xfrm flipV="1">
            <a:off x="3260383" y="5994431"/>
            <a:ext cx="536589" cy="34579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3936014" y="5859008"/>
            <a:ext cx="2817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finalizar a formalização</a:t>
            </a:r>
          </a:p>
        </p:txBody>
      </p:sp>
    </p:spTree>
    <p:extLst>
      <p:ext uri="{BB962C8B-B14F-4D97-AF65-F5344CB8AC3E}">
        <p14:creationId xmlns:p14="http://schemas.microsoft.com/office/powerpoint/2010/main" val="221193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11"/>
            <a:ext cx="3683379" cy="6857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9" name="object 9"/>
          <p:cNvSpPr/>
          <p:nvPr/>
        </p:nvSpPr>
        <p:spPr>
          <a:xfrm>
            <a:off x="-215" y="11"/>
            <a:ext cx="3683594" cy="6858000"/>
          </a:xfrm>
          <a:custGeom>
            <a:avLst/>
            <a:gdLst/>
            <a:ahLst/>
            <a:cxnLst/>
            <a:rect l="l" t="t" r="r" b="b"/>
            <a:pathLst>
              <a:path w="8098790" h="11308715">
                <a:moveTo>
                  <a:pt x="0" y="11308556"/>
                </a:moveTo>
                <a:lnTo>
                  <a:pt x="8098318" y="11308556"/>
                </a:lnTo>
                <a:lnTo>
                  <a:pt x="809831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3375">
              <a:alpha val="94999"/>
            </a:srgbClr>
          </a:solidFill>
        </p:spPr>
        <p:txBody>
          <a:bodyPr wrap="square" lIns="0" tIns="0" rIns="0" bIns="0" rtlCol="0"/>
          <a:lstStyle/>
          <a:p>
            <a:endParaRPr sz="819"/>
          </a:p>
        </p:txBody>
      </p:sp>
      <p:sp>
        <p:nvSpPr>
          <p:cNvPr id="44" name="object 17"/>
          <p:cNvSpPr txBox="1"/>
          <p:nvPr/>
        </p:nvSpPr>
        <p:spPr>
          <a:xfrm>
            <a:off x="3908828" y="399757"/>
            <a:ext cx="4921471" cy="565666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3638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Cadastro Go.on</a:t>
            </a:r>
            <a:endParaRPr sz="3638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0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37" y="6450973"/>
            <a:ext cx="601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bject 11">
            <a:extLst>
              <a:ext uri="{FF2B5EF4-FFF2-40B4-BE49-F238E27FC236}">
                <a16:creationId xmlns:a16="http://schemas.microsoft.com/office/drawing/2014/main" id="{11AED365-2867-425E-85CD-9E1CF266F811}"/>
              </a:ext>
            </a:extLst>
          </p:cNvPr>
          <p:cNvSpPr/>
          <p:nvPr/>
        </p:nvSpPr>
        <p:spPr>
          <a:xfrm>
            <a:off x="6954253" y="5902159"/>
            <a:ext cx="2189747" cy="908384"/>
          </a:xfrm>
          <a:custGeom>
            <a:avLst/>
            <a:gdLst/>
            <a:ahLst/>
            <a:cxnLst/>
            <a:rect l="l" t="t" r="r" b="b"/>
            <a:pathLst>
              <a:path w="5960109" h="2734309">
                <a:moveTo>
                  <a:pt x="0" y="2733889"/>
                </a:moveTo>
                <a:lnTo>
                  <a:pt x="1261835" y="1366559"/>
                </a:lnTo>
                <a:lnTo>
                  <a:pt x="1295000" y="1334641"/>
                </a:lnTo>
                <a:lnTo>
                  <a:pt x="1330220" y="1304764"/>
                </a:lnTo>
                <a:lnTo>
                  <a:pt x="1367363" y="1276979"/>
                </a:lnTo>
                <a:lnTo>
                  <a:pt x="1406301" y="1251339"/>
                </a:lnTo>
                <a:lnTo>
                  <a:pt x="1446904" y="1227894"/>
                </a:lnTo>
                <a:lnTo>
                  <a:pt x="1489042" y="1206697"/>
                </a:lnTo>
                <a:lnTo>
                  <a:pt x="1532585" y="1187800"/>
                </a:lnTo>
                <a:lnTo>
                  <a:pt x="1577404" y="1171254"/>
                </a:lnTo>
                <a:lnTo>
                  <a:pt x="1623369" y="1157111"/>
                </a:lnTo>
                <a:lnTo>
                  <a:pt x="1670349" y="1145424"/>
                </a:lnTo>
                <a:lnTo>
                  <a:pt x="1718216" y="1136244"/>
                </a:lnTo>
                <a:lnTo>
                  <a:pt x="1766840" y="1129622"/>
                </a:lnTo>
                <a:lnTo>
                  <a:pt x="1816090" y="1125611"/>
                </a:lnTo>
                <a:lnTo>
                  <a:pt x="1865838" y="1124262"/>
                </a:lnTo>
                <a:lnTo>
                  <a:pt x="4682799" y="1061584"/>
                </a:lnTo>
                <a:lnTo>
                  <a:pt x="4698265" y="1059365"/>
                </a:lnTo>
                <a:lnTo>
                  <a:pt x="4738671" y="1042313"/>
                </a:lnTo>
                <a:lnTo>
                  <a:pt x="4790589" y="1009984"/>
                </a:lnTo>
                <a:lnTo>
                  <a:pt x="4852677" y="964228"/>
                </a:lnTo>
                <a:lnTo>
                  <a:pt x="4887114" y="936895"/>
                </a:lnTo>
                <a:lnTo>
                  <a:pt x="4923589" y="906899"/>
                </a:lnTo>
                <a:lnTo>
                  <a:pt x="4961934" y="874473"/>
                </a:lnTo>
                <a:lnTo>
                  <a:pt x="5001981" y="839848"/>
                </a:lnTo>
                <a:lnTo>
                  <a:pt x="5043562" y="803256"/>
                </a:lnTo>
                <a:lnTo>
                  <a:pt x="5086509" y="764927"/>
                </a:lnTo>
                <a:lnTo>
                  <a:pt x="5130654" y="725094"/>
                </a:lnTo>
                <a:lnTo>
                  <a:pt x="5175829" y="683987"/>
                </a:lnTo>
                <a:lnTo>
                  <a:pt x="5221865" y="641839"/>
                </a:lnTo>
                <a:lnTo>
                  <a:pt x="5268595" y="598881"/>
                </a:lnTo>
                <a:lnTo>
                  <a:pt x="5315851" y="555344"/>
                </a:lnTo>
                <a:lnTo>
                  <a:pt x="5363465" y="511460"/>
                </a:lnTo>
                <a:lnTo>
                  <a:pt x="5411269" y="467460"/>
                </a:lnTo>
                <a:lnTo>
                  <a:pt x="5459094" y="423576"/>
                </a:lnTo>
                <a:lnTo>
                  <a:pt x="5506773" y="380039"/>
                </a:lnTo>
                <a:lnTo>
                  <a:pt x="5554137" y="337080"/>
                </a:lnTo>
                <a:lnTo>
                  <a:pt x="5601019" y="294932"/>
                </a:lnTo>
                <a:lnTo>
                  <a:pt x="5647250" y="253826"/>
                </a:lnTo>
                <a:lnTo>
                  <a:pt x="5692663" y="213993"/>
                </a:lnTo>
                <a:lnTo>
                  <a:pt x="5737089" y="175664"/>
                </a:lnTo>
                <a:lnTo>
                  <a:pt x="5780360" y="139071"/>
                </a:lnTo>
                <a:lnTo>
                  <a:pt x="5822309" y="104446"/>
                </a:lnTo>
                <a:lnTo>
                  <a:pt x="5862768" y="72020"/>
                </a:lnTo>
                <a:lnTo>
                  <a:pt x="5901567" y="42025"/>
                </a:lnTo>
                <a:lnTo>
                  <a:pt x="5938540" y="14691"/>
                </a:lnTo>
                <a:lnTo>
                  <a:pt x="5959566" y="0"/>
                </a:lnTo>
              </a:path>
            </a:pathLst>
          </a:custGeom>
          <a:ln w="28575">
            <a:solidFill>
              <a:schemeClr val="bg1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Retângulo 1"/>
          <p:cNvSpPr/>
          <p:nvPr/>
        </p:nvSpPr>
        <p:spPr>
          <a:xfrm>
            <a:off x="4249715" y="6266307"/>
            <a:ext cx="23033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 algn="ctr">
              <a:spcBef>
                <a:spcPts val="45"/>
              </a:spcBef>
            </a:pPr>
            <a:r>
              <a:rPr lang="pt-BR" sz="15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Orientação  em 16/12/2019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308854" y="1577340"/>
            <a:ext cx="429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E-MAIL não é obrigatório o preenchimento</a:t>
            </a:r>
            <a:r>
              <a:rPr lang="pt-BR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3469" r="-330" b="-926"/>
          <a:stretch/>
        </p:blipFill>
        <p:spPr>
          <a:xfrm>
            <a:off x="206375" y="190499"/>
            <a:ext cx="3349625" cy="5896325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3556000" y="1696256"/>
            <a:ext cx="625475" cy="657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>
            <a:off x="3543490" y="2978035"/>
            <a:ext cx="635000" cy="6996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381500" y="2527300"/>
            <a:ext cx="4127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>
                <a:solidFill>
                  <a:schemeClr val="bg1"/>
                </a:solidFill>
              </a:rPr>
              <a:t>Somente para clientes correntista e poupadores do Banco do Brasil, caso não tenha nenhuma das opções, clicar em: “Não possui”. </a:t>
            </a:r>
          </a:p>
        </p:txBody>
      </p:sp>
      <p:sp>
        <p:nvSpPr>
          <p:cNvPr id="14" name="Seta para a Direita 13"/>
          <p:cNvSpPr/>
          <p:nvPr/>
        </p:nvSpPr>
        <p:spPr>
          <a:xfrm flipV="1">
            <a:off x="3556000" y="4254274"/>
            <a:ext cx="6350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381500" y="4092467"/>
            <a:ext cx="3216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Mensagem apenas informativa.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81200" y="1435100"/>
            <a:ext cx="673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2.5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917700" y="2456765"/>
            <a:ext cx="431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2.6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955800" y="5046196"/>
            <a:ext cx="6731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2.7</a:t>
            </a:r>
          </a:p>
        </p:txBody>
      </p:sp>
      <p:sp>
        <p:nvSpPr>
          <p:cNvPr id="19" name="Seta para a Direita 18"/>
          <p:cNvSpPr/>
          <p:nvPr/>
        </p:nvSpPr>
        <p:spPr>
          <a:xfrm flipV="1">
            <a:off x="3638929" y="5369361"/>
            <a:ext cx="6350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4378325" y="5162805"/>
            <a:ext cx="3216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Para informações adicionais. </a:t>
            </a:r>
          </a:p>
        </p:txBody>
      </p:sp>
    </p:spTree>
    <p:extLst>
      <p:ext uri="{BB962C8B-B14F-4D97-AF65-F5344CB8AC3E}">
        <p14:creationId xmlns:p14="http://schemas.microsoft.com/office/powerpoint/2010/main" val="28187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00">
        <p:fade/>
      </p:transition>
    </mc:Choice>
    <mc:Fallback xmlns="">
      <p:transition spd="med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069BBBDCAEF354CAE0655DA1B50110C" ma:contentTypeVersion="0" ma:contentTypeDescription="Crie um novo documento." ma:contentTypeScope="" ma:versionID="902e1f6bce921acb6290987685a220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DC8014-2E8C-4CE3-AD50-2C8545D5D352}"/>
</file>

<file path=customXml/itemProps2.xml><?xml version="1.0" encoding="utf-8"?>
<ds:datastoreItem xmlns:ds="http://schemas.openxmlformats.org/officeDocument/2006/customXml" ds:itemID="{4C6B0D8A-F639-4911-A264-E0711BB2E785}"/>
</file>

<file path=customXml/itemProps3.xml><?xml version="1.0" encoding="utf-8"?>
<ds:datastoreItem xmlns:ds="http://schemas.openxmlformats.org/officeDocument/2006/customXml" ds:itemID="{E06726B4-10B1-4C9E-9B6C-FF8AFB3B193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1713</TotalTime>
  <Words>2789</Words>
  <Application>Microsoft Office PowerPoint</Application>
  <PresentationFormat>Apresentação na tela (4:3)</PresentationFormat>
  <Paragraphs>650</Paragraphs>
  <Slides>83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Calibri 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ELOPAR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Sabrina Borges Saraiva</dc:creator>
  <cp:lastModifiedBy>Marcelo Pavan Junior</cp:lastModifiedBy>
  <cp:revision>192</cp:revision>
  <dcterms:created xsi:type="dcterms:W3CDTF">2018-05-17T21:26:05Z</dcterms:created>
  <dcterms:modified xsi:type="dcterms:W3CDTF">2020-01-02T17:26:07Z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0x0101005069BBBDCAEF354CAE0655DA1B50110C</vt:lpwstr>
  </property>
</Properties>
</file>